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5"/>
  </p:notesMasterIdLst>
  <p:sldIdLst>
    <p:sldId id="256" r:id="rId2"/>
    <p:sldId id="475" r:id="rId3"/>
    <p:sldId id="530" r:id="rId4"/>
    <p:sldId id="531" r:id="rId5"/>
    <p:sldId id="538" r:id="rId6"/>
    <p:sldId id="552" r:id="rId7"/>
    <p:sldId id="568" r:id="rId8"/>
    <p:sldId id="541" r:id="rId9"/>
    <p:sldId id="542" r:id="rId10"/>
    <p:sldId id="548" r:id="rId11"/>
    <p:sldId id="543" r:id="rId12"/>
    <p:sldId id="550" r:id="rId13"/>
    <p:sldId id="544" r:id="rId14"/>
    <p:sldId id="549" r:id="rId15"/>
    <p:sldId id="545" r:id="rId16"/>
    <p:sldId id="533" r:id="rId17"/>
    <p:sldId id="551" r:id="rId18"/>
    <p:sldId id="546" r:id="rId19"/>
    <p:sldId id="534" r:id="rId20"/>
    <p:sldId id="547" r:id="rId21"/>
    <p:sldId id="565" r:id="rId22"/>
    <p:sldId id="566" r:id="rId23"/>
    <p:sldId id="567" r:id="rId24"/>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1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70C0"/>
    <a:srgbClr val="95B3D7"/>
    <a:srgbClr val="9DE68C"/>
    <a:srgbClr val="C2F67C"/>
    <a:srgbClr val="F27C7C"/>
    <a:srgbClr val="D99694"/>
    <a:srgbClr val="FF0000"/>
    <a:srgbClr val="00B050"/>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84" autoAdjust="0"/>
    <p:restoredTop sz="87589" autoAdjust="0"/>
  </p:normalViewPr>
  <p:slideViewPr>
    <p:cSldViewPr>
      <p:cViewPr varScale="1">
        <p:scale>
          <a:sx n="128" d="100"/>
          <a:sy n="128" d="100"/>
        </p:scale>
        <p:origin x="1232" y="168"/>
      </p:cViewPr>
      <p:guideLst>
        <p:guide orient="horz" pos="1800"/>
        <p:guide pos="1296"/>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093253-51AE-4C40-AB6B-AA3A7DF4D210}" type="datetimeFigureOut">
              <a:rPr lang="en-US" smtClean="0"/>
              <a:pPr/>
              <a:t>10/14/25</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729AB-B77D-48AE-AA10-D1BD2B4D03EA}" type="slidenum">
              <a:rPr lang="en-US" smtClean="0"/>
              <a:pPr/>
              <a:t>‹#›</a:t>
            </a:fld>
            <a:endParaRPr lang="en-US"/>
          </a:p>
        </p:txBody>
      </p:sp>
    </p:spTree>
    <p:extLst>
      <p:ext uri="{BB962C8B-B14F-4D97-AF65-F5344CB8AC3E}">
        <p14:creationId xmlns:p14="http://schemas.microsoft.com/office/powerpoint/2010/main" val="2560305392"/>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two processes, who both believe that their code is at address 0x8000 and their memory is at 0xA000. the reality is that in physical memory, their memory can be at totally arbitrary physical addresses; the addresses that the programs see are virtual.]</a:t>
            </a:r>
          </a:p>
          <a:p>
            <a:endParaRPr lang="en-US" dirty="0"/>
          </a:p>
          <a:p>
            <a:r>
              <a:rPr lang="en-US" dirty="0"/>
              <a:t>- virtual memory is the basis for so many things: process isolation, security, paging (pretending</a:t>
            </a:r>
            <a:r>
              <a:rPr lang="en-US" baseline="0" dirty="0"/>
              <a:t> to have more RAM than is actually on the computer), </a:t>
            </a:r>
            <a:r>
              <a:rPr lang="en-US" baseline="0" dirty="0" err="1"/>
              <a:t>interprocess</a:t>
            </a:r>
            <a:r>
              <a:rPr lang="en-US" baseline="0" dirty="0"/>
              <a:t> communication, memory-mapped files, hardware emulation</a:t>
            </a:r>
            <a:r>
              <a:rPr lang="mr-IN" baseline="0" dirty="0"/>
              <a:t>…</a:t>
            </a:r>
            <a:r>
              <a:rPr lang="en-US" baseline="0" dirty="0"/>
              <a:t> </a:t>
            </a:r>
            <a:r>
              <a:rPr lang="en-US" baseline="0" dirty="0" err="1"/>
              <a:t>soooooo</a:t>
            </a:r>
            <a:r>
              <a:rPr lang="en-US" baseline="0" dirty="0"/>
              <a:t> much. (this is an entire unit in CS1550.)</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13</a:t>
            </a:fld>
            <a:endParaRPr lang="en-US"/>
          </a:p>
        </p:txBody>
      </p:sp>
    </p:spTree>
    <p:extLst>
      <p:ext uri="{BB962C8B-B14F-4D97-AF65-F5344CB8AC3E}">
        <p14:creationId xmlns:p14="http://schemas.microsoft.com/office/powerpoint/2010/main" val="314514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process 1 asks the CPU to access address 0x8000. the CPU looks at the page table to convert that virtual address to a physical address. it asks the physical memory for the data there, and then that data goes to process 1. as far as process 1 can tell, nothing unusual has happened.]</a:t>
            </a:r>
          </a:p>
          <a:p>
            <a:endParaRPr lang="en-US" dirty="0"/>
          </a:p>
          <a:p>
            <a:r>
              <a:rPr lang="en-US" dirty="0"/>
              <a:t>- this is (obviously) a gross simplification but it's basically what's</a:t>
            </a:r>
            <a:r>
              <a:rPr lang="en-US" baseline="0" dirty="0"/>
              <a:t> going on. (this is an entire unit in CS1541.)</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14</a:t>
            </a:fld>
            <a:endParaRPr lang="en-US"/>
          </a:p>
        </p:txBody>
      </p:sp>
    </p:spTree>
    <p:extLst>
      <p:ext uri="{BB962C8B-B14F-4D97-AF65-F5344CB8AC3E}">
        <p14:creationId xmlns:p14="http://schemas.microsoft.com/office/powerpoint/2010/main" val="927439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a table of pages. each page refers to a physical address, and belongs to a certain process.]</a:t>
            </a:r>
          </a:p>
        </p:txBody>
      </p:sp>
      <p:sp>
        <p:nvSpPr>
          <p:cNvPr id="4" name="Slide Number Placeholder 3"/>
          <p:cNvSpPr>
            <a:spLocks noGrp="1"/>
          </p:cNvSpPr>
          <p:nvPr>
            <p:ph type="sldNum" sz="quarter" idx="5"/>
          </p:nvPr>
        </p:nvSpPr>
        <p:spPr/>
        <p:txBody>
          <a:bodyPr/>
          <a:lstStyle/>
          <a:p>
            <a:fld id="{999729AB-B77D-48AE-AA10-D1BD2B4D03EA}" type="slidenum">
              <a:rPr lang="en-US" smtClean="0"/>
              <a:pPr/>
              <a:t>15</a:t>
            </a:fld>
            <a:endParaRPr lang="en-US"/>
          </a:p>
        </p:txBody>
      </p:sp>
    </p:spTree>
    <p:extLst>
      <p:ext uri="{BB962C8B-B14F-4D97-AF65-F5344CB8AC3E}">
        <p14:creationId xmlns:p14="http://schemas.microsoft.com/office/powerpoint/2010/main" val="1045543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memory arrangement, with code and </a:t>
            </a:r>
            <a:r>
              <a:rPr lang="en-US" dirty="0" err="1"/>
              <a:t>globals</a:t>
            </a:r>
            <a:r>
              <a:rPr lang="en-US" dirty="0"/>
              <a:t> at the bottom, the heap above them growing upwards, and the stack at the top growing down.]</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16</a:t>
            </a:fld>
            <a:endParaRPr lang="en-US"/>
          </a:p>
        </p:txBody>
      </p:sp>
    </p:spTree>
    <p:extLst>
      <p:ext uri="{BB962C8B-B14F-4D97-AF65-F5344CB8AC3E}">
        <p14:creationId xmlns:p14="http://schemas.microsoft.com/office/powerpoint/2010/main" val="1929419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9729AB-B77D-48AE-AA10-D1BD2B4D03EA}" type="slidenum">
              <a:rPr lang="en-US" smtClean="0"/>
              <a:pPr/>
              <a:t>17</a:t>
            </a:fld>
            <a:endParaRPr lang="en-US"/>
          </a:p>
        </p:txBody>
      </p:sp>
    </p:spTree>
    <p:extLst>
      <p:ext uri="{BB962C8B-B14F-4D97-AF65-F5344CB8AC3E}">
        <p14:creationId xmlns:p14="http://schemas.microsoft.com/office/powerpoint/2010/main" val="3697710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process needs more heap space, so it can ask the OS for new pages to put into its virtual memory map. when it no longer needs them, it can give them back to the OS.]</a:t>
            </a:r>
          </a:p>
        </p:txBody>
      </p:sp>
      <p:sp>
        <p:nvSpPr>
          <p:cNvPr id="4" name="Slide Number Placeholder 3"/>
          <p:cNvSpPr>
            <a:spLocks noGrp="1"/>
          </p:cNvSpPr>
          <p:nvPr>
            <p:ph type="sldNum" sz="quarter" idx="5"/>
          </p:nvPr>
        </p:nvSpPr>
        <p:spPr/>
        <p:txBody>
          <a:bodyPr/>
          <a:lstStyle/>
          <a:p>
            <a:fld id="{999729AB-B77D-48AE-AA10-D1BD2B4D03EA}" type="slidenum">
              <a:rPr lang="en-US" smtClean="0"/>
              <a:pPr/>
              <a:t>18</a:t>
            </a:fld>
            <a:endParaRPr lang="en-US"/>
          </a:p>
        </p:txBody>
      </p:sp>
    </p:spTree>
    <p:extLst>
      <p:ext uri="{BB962C8B-B14F-4D97-AF65-F5344CB8AC3E}">
        <p14:creationId xmlns:p14="http://schemas.microsoft.com/office/powerpoint/2010/main" val="16909979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remember what's in an AR?</a:t>
            </a:r>
          </a:p>
          <a:p>
            <a:r>
              <a:rPr lang="en-US" dirty="0"/>
              <a:t>	- return value, local variables,</a:t>
            </a:r>
            <a:r>
              <a:rPr lang="en-US" baseline="0" dirty="0"/>
              <a:t> arguments (a kind of local variable)</a:t>
            </a:r>
          </a:p>
        </p:txBody>
      </p:sp>
      <p:sp>
        <p:nvSpPr>
          <p:cNvPr id="4" name="Slide Number Placeholder 3"/>
          <p:cNvSpPr>
            <a:spLocks noGrp="1"/>
          </p:cNvSpPr>
          <p:nvPr>
            <p:ph type="sldNum" sz="quarter" idx="10"/>
          </p:nvPr>
        </p:nvSpPr>
        <p:spPr/>
        <p:txBody>
          <a:bodyPr/>
          <a:lstStyle/>
          <a:p>
            <a:fld id="{999729AB-B77D-48AE-AA10-D1BD2B4D03EA}" type="slidenum">
              <a:rPr lang="en-US" smtClean="0"/>
              <a:pPr/>
              <a:t>20</a:t>
            </a:fld>
            <a:endParaRPr lang="en-US"/>
          </a:p>
        </p:txBody>
      </p:sp>
    </p:spTree>
    <p:extLst>
      <p:ext uri="{BB962C8B-B14F-4D97-AF65-F5344CB8AC3E}">
        <p14:creationId xmlns:p14="http://schemas.microsoft.com/office/powerpoint/2010/main" val="3064087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something in </a:t>
            </a:r>
            <a:r>
              <a:rPr lang="en-US" dirty="0" err="1"/>
              <a:t>one.c</a:t>
            </a:r>
            <a:r>
              <a:rPr lang="en-US" dirty="0"/>
              <a:t> tries to</a:t>
            </a:r>
            <a:r>
              <a:rPr lang="en-US" baseline="0" dirty="0"/>
              <a:t> call something in </a:t>
            </a:r>
            <a:r>
              <a:rPr lang="en-US" baseline="0" dirty="0" err="1"/>
              <a:t>two.c</a:t>
            </a:r>
            <a:r>
              <a:rPr lang="en-US" baseline="0" dirty="0"/>
              <a:t>, but if they use different conventions, it'll crash at runtime.</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21</a:t>
            </a:fld>
            <a:endParaRPr lang="en-US"/>
          </a:p>
        </p:txBody>
      </p:sp>
    </p:spTree>
    <p:extLst>
      <p:ext uri="{BB962C8B-B14F-4D97-AF65-F5344CB8AC3E}">
        <p14:creationId xmlns:p14="http://schemas.microsoft.com/office/powerpoint/2010/main" val="1383020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for now, using </a:t>
            </a:r>
            <a:r>
              <a:rPr lang="en-US" baseline="0" dirty="0"/>
              <a:t>the dominant CPU </a:t>
            </a:r>
            <a:r>
              <a:rPr lang="en-US" dirty="0"/>
              <a:t>architectures and computing paradigms</a:t>
            </a:r>
            <a:r>
              <a:rPr lang="mr-IN" dirty="0"/>
              <a:t>…</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22</a:t>
            </a:fld>
            <a:endParaRPr lang="en-US"/>
          </a:p>
        </p:txBody>
      </p:sp>
    </p:spTree>
    <p:extLst>
      <p:ext uri="{BB962C8B-B14F-4D97-AF65-F5344CB8AC3E}">
        <p14:creationId xmlns:p14="http://schemas.microsoft.com/office/powerpoint/2010/main" val="509870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2</a:t>
            </a:fld>
            <a:endParaRPr lang="en-US"/>
          </a:p>
        </p:txBody>
      </p:sp>
    </p:spTree>
    <p:extLst>
      <p:ext uri="{BB962C8B-B14F-4D97-AF65-F5344CB8AC3E}">
        <p14:creationId xmlns:p14="http://schemas.microsoft.com/office/powerpoint/2010/main" val="422334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text, data, </a:t>
            </a:r>
            <a:r>
              <a:rPr lang="en-US" dirty="0" err="1"/>
              <a:t>bss</a:t>
            </a:r>
            <a:r>
              <a:rPr lang="en-US" dirty="0"/>
              <a:t>, and </a:t>
            </a:r>
            <a:r>
              <a:rPr lang="en-US" dirty="0" err="1"/>
              <a:t>rodata</a:t>
            </a:r>
            <a:r>
              <a:rPr lang="en-US" dirty="0"/>
              <a:t> segments.]</a:t>
            </a:r>
          </a:p>
        </p:txBody>
      </p:sp>
      <p:sp>
        <p:nvSpPr>
          <p:cNvPr id="4" name="Slide Number Placeholder 3"/>
          <p:cNvSpPr>
            <a:spLocks noGrp="1"/>
          </p:cNvSpPr>
          <p:nvPr>
            <p:ph type="sldNum" sz="quarter" idx="10"/>
          </p:nvPr>
        </p:nvSpPr>
        <p:spPr/>
        <p:txBody>
          <a:bodyPr/>
          <a:lstStyle/>
          <a:p>
            <a:fld id="{999729AB-B77D-48AE-AA10-D1BD2B4D03EA}" type="slidenum">
              <a:rPr lang="en-US" smtClean="0"/>
              <a:pPr/>
              <a:t>4</a:t>
            </a:fld>
            <a:endParaRPr lang="en-US"/>
          </a:p>
        </p:txBody>
      </p:sp>
    </p:spTree>
    <p:extLst>
      <p:ext uri="{BB962C8B-B14F-4D97-AF65-F5344CB8AC3E}">
        <p14:creationId xmlns:p14="http://schemas.microsoft.com/office/powerpoint/2010/main" val="91837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there's no </a:t>
            </a:r>
            <a:r>
              <a:rPr lang="en-US" i="1" dirty="0"/>
              <a:t>real</a:t>
            </a:r>
            <a:r>
              <a:rPr lang="en-US" i="0" dirty="0"/>
              <a:t> standard on Windows</a:t>
            </a:r>
            <a:r>
              <a:rPr lang="en-US" i="0" baseline="0" dirty="0"/>
              <a:t> for object and library files.</a:t>
            </a:r>
          </a:p>
          <a:p>
            <a:r>
              <a:rPr lang="en-US" i="0" baseline="0" dirty="0"/>
              <a:t>	- COFF is the format the MS compilers use, but </a:t>
            </a:r>
            <a:r>
              <a:rPr lang="en-US" i="0" baseline="0" dirty="0" err="1"/>
              <a:t>gcc</a:t>
            </a:r>
            <a:r>
              <a:rPr lang="en-US" i="0" baseline="0" dirty="0"/>
              <a:t> uses ELF.</a:t>
            </a:r>
          </a:p>
          <a:p>
            <a:r>
              <a:rPr lang="en-US" i="0" baseline="0" dirty="0"/>
              <a:t>	- but no matter what, .exe and .</a:t>
            </a:r>
            <a:r>
              <a:rPr lang="en-US" i="0" baseline="0" dirty="0" err="1"/>
              <a:t>dll</a:t>
            </a:r>
            <a:r>
              <a:rPr lang="en-US" i="0" baseline="0" dirty="0"/>
              <a:t> files are PE.</a:t>
            </a:r>
          </a:p>
          <a:p>
            <a:r>
              <a:rPr lang="en-US" i="0" baseline="0" dirty="0"/>
              <a:t>	- development on Windows is hell.</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5</a:t>
            </a:fld>
            <a:endParaRPr lang="en-US"/>
          </a:p>
        </p:txBody>
      </p:sp>
    </p:spTree>
    <p:extLst>
      <p:ext uri="{BB962C8B-B14F-4D97-AF65-F5344CB8AC3E}">
        <p14:creationId xmlns:p14="http://schemas.microsoft.com/office/powerpoint/2010/main" val="1625251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text segment is copied into one area of memory; the data, </a:t>
            </a:r>
            <a:r>
              <a:rPr lang="en-US" dirty="0" err="1"/>
              <a:t>bss</a:t>
            </a:r>
            <a:r>
              <a:rPr lang="en-US" dirty="0"/>
              <a:t>, and </a:t>
            </a:r>
            <a:r>
              <a:rPr lang="en-US" dirty="0" err="1"/>
              <a:t>rodata</a:t>
            </a:r>
            <a:r>
              <a:rPr lang="en-US" dirty="0"/>
              <a:t> segments are copied into another. the code and </a:t>
            </a:r>
            <a:r>
              <a:rPr lang="en-US" dirty="0" err="1"/>
              <a:t>globals</a:t>
            </a:r>
            <a:r>
              <a:rPr lang="en-US" dirty="0"/>
              <a:t> in memory exist below the heap and stack, which are set up by the loader.]</a:t>
            </a:r>
          </a:p>
        </p:txBody>
      </p:sp>
      <p:sp>
        <p:nvSpPr>
          <p:cNvPr id="4" name="Slide Number Placeholder 3"/>
          <p:cNvSpPr>
            <a:spLocks noGrp="1"/>
          </p:cNvSpPr>
          <p:nvPr>
            <p:ph type="sldNum" sz="quarter" idx="5"/>
          </p:nvPr>
        </p:nvSpPr>
        <p:spPr/>
        <p:txBody>
          <a:bodyPr/>
          <a:lstStyle/>
          <a:p>
            <a:fld id="{999729AB-B77D-48AE-AA10-D1BD2B4D03EA}" type="slidenum">
              <a:rPr lang="en-US" smtClean="0"/>
              <a:pPr/>
              <a:t>6</a:t>
            </a:fld>
            <a:endParaRPr lang="en-US"/>
          </a:p>
        </p:txBody>
      </p:sp>
    </p:spTree>
    <p:extLst>
      <p:ext uri="{BB962C8B-B14F-4D97-AF65-F5344CB8AC3E}">
        <p14:creationId xmlns:p14="http://schemas.microsoft.com/office/powerpoint/2010/main" val="4246074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code and </a:t>
            </a:r>
            <a:r>
              <a:rPr lang="en-US" dirty="0" err="1"/>
              <a:t>globals</a:t>
            </a:r>
            <a:r>
              <a:rPr lang="en-US" dirty="0"/>
              <a:t> for the executable and three shared objects are all adjacent in RAM.] </a:t>
            </a:r>
          </a:p>
          <a:p>
            <a:endParaRPr lang="en-US" dirty="0"/>
          </a:p>
          <a:p>
            <a:r>
              <a:rPr lang="en-US" dirty="0"/>
              <a:t>"excuse me, it's franken-program's MONSTER"</a:t>
            </a:r>
          </a:p>
        </p:txBody>
      </p:sp>
      <p:sp>
        <p:nvSpPr>
          <p:cNvPr id="4" name="Slide Number Placeholder 3"/>
          <p:cNvSpPr>
            <a:spLocks noGrp="1"/>
          </p:cNvSpPr>
          <p:nvPr>
            <p:ph type="sldNum" sz="quarter" idx="5"/>
          </p:nvPr>
        </p:nvSpPr>
        <p:spPr/>
        <p:txBody>
          <a:bodyPr/>
          <a:lstStyle/>
          <a:p>
            <a:fld id="{999729AB-B77D-48AE-AA10-D1BD2B4D03EA}" type="slidenum">
              <a:rPr lang="en-US" smtClean="0"/>
              <a:pPr/>
              <a:t>7</a:t>
            </a:fld>
            <a:endParaRPr lang="en-US"/>
          </a:p>
        </p:txBody>
      </p:sp>
    </p:spTree>
    <p:extLst>
      <p:ext uri="{BB962C8B-B14F-4D97-AF65-F5344CB8AC3E}">
        <p14:creationId xmlns:p14="http://schemas.microsoft.com/office/powerpoint/2010/main" val="1601150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two processes sit on top of the OS kernel. process 1 tries to touch process 2's data; the OS stops that from happening and kills process 1]</a:t>
            </a:r>
          </a:p>
        </p:txBody>
      </p:sp>
      <p:sp>
        <p:nvSpPr>
          <p:cNvPr id="4" name="Slide Number Placeholder 3"/>
          <p:cNvSpPr>
            <a:spLocks noGrp="1"/>
          </p:cNvSpPr>
          <p:nvPr>
            <p:ph type="sldNum" sz="quarter" idx="10"/>
          </p:nvPr>
        </p:nvSpPr>
        <p:spPr/>
        <p:txBody>
          <a:bodyPr/>
          <a:lstStyle/>
          <a:p>
            <a:fld id="{999729AB-B77D-48AE-AA10-D1BD2B4D03EA}" type="slidenum">
              <a:rPr lang="en-US" smtClean="0"/>
              <a:pPr/>
              <a:t>9</a:t>
            </a:fld>
            <a:endParaRPr lang="en-US"/>
          </a:p>
        </p:txBody>
      </p:sp>
    </p:spTree>
    <p:extLst>
      <p:ext uri="{BB962C8B-B14F-4D97-AF65-F5344CB8AC3E}">
        <p14:creationId xmlns:p14="http://schemas.microsoft.com/office/powerpoint/2010/main" val="799803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there are many kinds of kernels </a:t>
            </a:r>
            <a:r>
              <a:rPr lang="mr-IN" dirty="0"/>
              <a:t>–</a:t>
            </a:r>
            <a:r>
              <a:rPr lang="en-US" dirty="0"/>
              <a:t> monolithic kernels, microkernels, </a:t>
            </a:r>
            <a:r>
              <a:rPr lang="en-US" dirty="0" err="1"/>
              <a:t>exokernels</a:t>
            </a:r>
            <a:r>
              <a:rPr lang="en-US" dirty="0"/>
              <a:t>, real-time kernels </a:t>
            </a:r>
            <a:r>
              <a:rPr lang="mr-IN" dirty="0"/>
              <a:t>–</a:t>
            </a:r>
            <a:r>
              <a:rPr lang="en-US" dirty="0"/>
              <a:t> but whatever</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10</a:t>
            </a:fld>
            <a:endParaRPr lang="en-US"/>
          </a:p>
        </p:txBody>
      </p:sp>
    </p:spTree>
    <p:extLst>
      <p:ext uri="{BB962C8B-B14F-4D97-AF65-F5344CB8AC3E}">
        <p14:creationId xmlns:p14="http://schemas.microsoft.com/office/powerpoint/2010/main" val="1192319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a funny shelf that has several compartments of different sizes.]</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11</a:t>
            </a:fld>
            <a:endParaRPr lang="en-US"/>
          </a:p>
        </p:txBody>
      </p:sp>
    </p:spTree>
    <p:extLst>
      <p:ext uri="{BB962C8B-B14F-4D97-AF65-F5344CB8AC3E}">
        <p14:creationId xmlns:p14="http://schemas.microsoft.com/office/powerpoint/2010/main" val="1911760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685800" y="3177645"/>
            <a:ext cx="7772400" cy="1460500"/>
          </a:xfrm>
          <a:noFill/>
        </p:spPr>
        <p:txBody>
          <a:bodyPr>
            <a:normAutofit/>
          </a:bodyPr>
          <a:lstStyle>
            <a:lvl1pPr marL="0" indent="0" algn="l">
              <a:buNone/>
              <a:defRPr sz="2400">
                <a:solidFill>
                  <a:schemeClr val="bg1"/>
                </a:solidFill>
              </a:defRPr>
            </a:lvl1pPr>
            <a:lvl2pPr marL="411480" indent="0" algn="ctr">
              <a:buNone/>
              <a:defRPr>
                <a:solidFill>
                  <a:schemeClr val="tx1">
                    <a:tint val="75000"/>
                  </a:schemeClr>
                </a:solidFill>
              </a:defRPr>
            </a:lvl2pPr>
            <a:lvl3pPr marL="822960" indent="0" algn="ctr">
              <a:buNone/>
              <a:defRPr>
                <a:solidFill>
                  <a:schemeClr val="tx1">
                    <a:tint val="75000"/>
                  </a:schemeClr>
                </a:solidFill>
              </a:defRPr>
            </a:lvl3pPr>
            <a:lvl4pPr marL="1234440" indent="0" algn="ctr">
              <a:buNone/>
              <a:defRPr>
                <a:solidFill>
                  <a:schemeClr val="tx1">
                    <a:tint val="75000"/>
                  </a:schemeClr>
                </a:solidFill>
              </a:defRPr>
            </a:lvl4pPr>
            <a:lvl5pPr marL="1645920" indent="0" algn="ctr">
              <a:buNone/>
              <a:defRPr>
                <a:solidFill>
                  <a:schemeClr val="tx1">
                    <a:tint val="75000"/>
                  </a:schemeClr>
                </a:solidFill>
              </a:defRPr>
            </a:lvl5pPr>
            <a:lvl6pPr marL="2057400" indent="0" algn="ctr">
              <a:buNone/>
              <a:defRPr>
                <a:solidFill>
                  <a:schemeClr val="tx1">
                    <a:tint val="75000"/>
                  </a:schemeClr>
                </a:solidFill>
              </a:defRPr>
            </a:lvl6pPr>
            <a:lvl7pPr marL="2468880" indent="0" algn="ctr">
              <a:buNone/>
              <a:defRPr>
                <a:solidFill>
                  <a:schemeClr val="tx1">
                    <a:tint val="75000"/>
                  </a:schemeClr>
                </a:solidFill>
              </a:defRPr>
            </a:lvl7pPr>
            <a:lvl8pPr marL="2880360" indent="0" algn="ctr">
              <a:buNone/>
              <a:defRPr>
                <a:solidFill>
                  <a:schemeClr val="tx1">
                    <a:tint val="75000"/>
                  </a:schemeClr>
                </a:solidFill>
              </a:defRPr>
            </a:lvl8pPr>
            <a:lvl9pPr marL="329184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792288" y="4472783"/>
            <a:ext cx="5486400" cy="6707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7"/>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7"/>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no anim)">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279261"/>
            <a:ext cx="4041775"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645028" y="1812396"/>
            <a:ext cx="4041775"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5296960"/>
            <a:ext cx="2133600" cy="304271"/>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cs-CZ"/>
              <a:t>CS449</a:t>
            </a:r>
            <a:endParaRPr lang="en-US"/>
          </a:p>
        </p:txBody>
      </p:sp>
      <p:sp>
        <p:nvSpPr>
          <p:cNvPr id="9" name="Slide Number Placeholder 8"/>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5296960"/>
            <a:ext cx="2133600" cy="304271"/>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5296960"/>
            <a:ext cx="2133600" cy="304271"/>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cs-CZ"/>
              <a:t>CS449</a:t>
            </a:r>
            <a:endParaRPr lang="en-US"/>
          </a:p>
        </p:txBody>
      </p:sp>
      <p:sp>
        <p:nvSpPr>
          <p:cNvPr id="4" name="Slide Number Placeholder 3"/>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050" y="227544"/>
            <a:ext cx="5111750" cy="4877594"/>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195919"/>
            <a:ext cx="3008313" cy="39092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5600700"/>
            <a:ext cx="9144000" cy="114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7" name="Rectangle 6"/>
          <p:cNvSpPr/>
          <p:nvPr/>
        </p:nvSpPr>
        <p:spPr>
          <a:xfrm>
            <a:off x="0" y="0"/>
            <a:ext cx="9144000" cy="495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2" name="Title Placeholder 1"/>
          <p:cNvSpPr>
            <a:spLocks noGrp="1"/>
          </p:cNvSpPr>
          <p:nvPr>
            <p:ph type="title"/>
          </p:nvPr>
        </p:nvSpPr>
        <p:spPr>
          <a:xfrm>
            <a:off x="152400" y="0"/>
            <a:ext cx="8991600" cy="4953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52400" y="495301"/>
            <a:ext cx="8991600" cy="480165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0" y="5296960"/>
            <a:ext cx="12192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cs-CZ"/>
              <a:t>CS449</a:t>
            </a:r>
            <a:endParaRPr lang="en-US" dirty="0"/>
          </a:p>
        </p:txBody>
      </p:sp>
      <p:sp>
        <p:nvSpPr>
          <p:cNvPr id="6" name="Slide Number Placeholder 5"/>
          <p:cNvSpPr>
            <a:spLocks noGrp="1"/>
          </p:cNvSpPr>
          <p:nvPr>
            <p:ph type="sldNum" sz="quarter" idx="4"/>
          </p:nvPr>
        </p:nvSpPr>
        <p:spPr>
          <a:xfrm>
            <a:off x="8458200" y="5296960"/>
            <a:ext cx="6858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3552B95B-556F-44BD-91A5-D80C1B9E2BB3}" type="slidenum">
              <a:rPr lang="en-US" smtClean="0"/>
              <a:pPr/>
              <a:t>‹#›</a:t>
            </a:fld>
            <a:endParaRPr lang="en-US"/>
          </a:p>
        </p:txBody>
      </p:sp>
    </p:spTree>
    <p:extLst>
      <p:ext uri="{BB962C8B-B14F-4D97-AF65-F5344CB8AC3E}">
        <p14:creationId xmlns:p14="http://schemas.microsoft.com/office/powerpoint/2010/main" val="11775353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p:hf hdr="0" dt="0"/>
  <p:txStyles>
    <p:titleStyle>
      <a:lvl1pPr algn="l" defTabSz="822960" rtl="0" eaLnBrk="1" latinLnBrk="0" hangingPunct="1">
        <a:spcBef>
          <a:spcPct val="0"/>
        </a:spcBef>
        <a:buNone/>
        <a:defRPr sz="2800" b="1" kern="1200">
          <a:solidFill>
            <a:schemeClr val="bg1"/>
          </a:solidFill>
          <a:latin typeface="+mj-lt"/>
          <a:ea typeface="GulimChe" pitchFamily="49" charset="-127"/>
          <a:cs typeface="MoolBoran" pitchFamily="34" charset="0"/>
        </a:defRPr>
      </a:lvl1pPr>
    </p:titleStyle>
    <p:bodyStyle>
      <a:lvl1pPr marL="204312" indent="-204312" algn="l" defTabSz="822960" rtl="0" eaLnBrk="1" latinLnBrk="0" hangingPunct="1">
        <a:spcBef>
          <a:spcPts val="0"/>
        </a:spcBef>
        <a:buSzPct val="150000"/>
        <a:buFont typeface="Arial" pitchFamily="34" charset="0"/>
        <a:buChar char="•"/>
        <a:defRPr sz="2200" kern="1200">
          <a:solidFill>
            <a:schemeClr val="tx1"/>
          </a:solidFill>
          <a:latin typeface="+mn-lt"/>
          <a:ea typeface="+mn-ea"/>
          <a:cs typeface="+mn-cs"/>
        </a:defRPr>
      </a:lvl1pPr>
      <a:lvl2pPr marL="415767" indent="-207170" algn="l" defTabSz="822960" rtl="0" eaLnBrk="1" latinLnBrk="0" hangingPunct="1">
        <a:spcBef>
          <a:spcPts val="0"/>
        </a:spcBef>
        <a:buFont typeface="Courier New" pitchFamily="49" charset="0"/>
        <a:buChar char="o"/>
        <a:defRPr sz="2200" kern="1200">
          <a:solidFill>
            <a:schemeClr val="tx1"/>
          </a:solidFill>
          <a:latin typeface="+mn-lt"/>
          <a:ea typeface="+mn-ea"/>
          <a:cs typeface="+mn-cs"/>
        </a:defRPr>
      </a:lvl2pPr>
      <a:lvl3pPr marL="620078" indent="-205740" algn="l" defTabSz="822960" rtl="0" eaLnBrk="1" latinLnBrk="0" hangingPunct="1">
        <a:spcBef>
          <a:spcPts val="0"/>
        </a:spcBef>
        <a:buFont typeface="Wingdings" pitchFamily="2" charset="2"/>
        <a:buChar char="§"/>
        <a:defRPr sz="2200" kern="1200">
          <a:solidFill>
            <a:schemeClr val="tx1"/>
          </a:solidFill>
          <a:latin typeface="+mn-lt"/>
          <a:ea typeface="+mn-ea"/>
          <a:cs typeface="+mn-cs"/>
        </a:defRPr>
      </a:lvl3pPr>
      <a:lvl4pPr marL="821532"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4pPr>
      <a:lvl5pPr marL="1028700"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5pPr>
      <a:lvl6pPr marL="226314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7462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8610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9758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3.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848600" cy="1225021"/>
          </a:xfrm>
        </p:spPr>
        <p:txBody>
          <a:bodyPr/>
          <a:lstStyle/>
          <a:p>
            <a:r>
              <a:rPr lang="en-US" dirty="0"/>
              <a:t>Programs – Loading and Running an Executable</a:t>
            </a:r>
            <a:endParaRPr lang="en-US" sz="2400" dirty="0"/>
          </a:p>
        </p:txBody>
      </p:sp>
      <p:sp>
        <p:nvSpPr>
          <p:cNvPr id="3" name="Subtitle 2"/>
          <p:cNvSpPr>
            <a:spLocks noGrp="1"/>
          </p:cNvSpPr>
          <p:nvPr>
            <p:ph type="subTitle" idx="1"/>
          </p:nvPr>
        </p:nvSpPr>
        <p:spPr/>
        <p:txBody>
          <a:bodyPr/>
          <a:lstStyle/>
          <a:p>
            <a:r>
              <a:rPr lang="en-US" dirty="0"/>
              <a:t>CS 0449</a:t>
            </a:r>
          </a:p>
          <a:p>
            <a:r>
              <a:rPr lang="en-US" dirty="0"/>
              <a:t>Jarrett Billingsley</a:t>
            </a:r>
          </a:p>
        </p:txBody>
      </p:sp>
    </p:spTree>
    <p:extLst>
      <p:ext uri="{BB962C8B-B14F-4D97-AF65-F5344CB8AC3E}">
        <p14:creationId xmlns:p14="http://schemas.microsoft.com/office/powerpoint/2010/main" val="361208656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Stuck in your teeth</a:t>
            </a:r>
          </a:p>
        </p:txBody>
      </p:sp>
      <p:sp>
        <p:nvSpPr>
          <p:cNvPr id="3" name="Content Placeholder 2"/>
          <p:cNvSpPr>
            <a:spLocks noGrp="1"/>
          </p:cNvSpPr>
          <p:nvPr>
            <p:ph idx="1"/>
          </p:nvPr>
        </p:nvSpPr>
        <p:spPr/>
        <p:txBody>
          <a:bodyPr/>
          <a:lstStyle/>
          <a:p>
            <a:r>
              <a:rPr lang="en-US" dirty="0"/>
              <a:t>the </a:t>
            </a:r>
            <a:r>
              <a:rPr lang="en-US" b="1" dirty="0"/>
              <a:t>kernel</a:t>
            </a:r>
            <a:r>
              <a:rPr lang="en-US" dirty="0"/>
              <a:t> is a process too, but</a:t>
            </a:r>
            <a:r>
              <a:rPr lang="mr-IN" dirty="0"/>
              <a:t>…</a:t>
            </a:r>
            <a:endParaRPr lang="en-US" dirty="0"/>
          </a:p>
          <a:p>
            <a:r>
              <a:rPr lang="en-US" dirty="0"/>
              <a:t>it's </a:t>
            </a:r>
            <a:r>
              <a:rPr lang="en-US" i="1" dirty="0"/>
              <a:t>special</a:t>
            </a:r>
          </a:p>
          <a:p>
            <a:r>
              <a:rPr lang="en-US" dirty="0"/>
              <a:t>we'll talk a lot more about it later</a:t>
            </a:r>
          </a:p>
          <a:p>
            <a:r>
              <a:rPr lang="en-US" dirty="0"/>
              <a:t>but basically, this </a:t>
            </a:r>
            <a:r>
              <a:rPr lang="en-US" i="1" dirty="0"/>
              <a:t>is</a:t>
            </a:r>
            <a:r>
              <a:rPr lang="en-US" dirty="0"/>
              <a:t> the program that makes the OS work</a:t>
            </a:r>
          </a:p>
          <a:p>
            <a:r>
              <a:rPr lang="en-US" dirty="0"/>
              <a:t>it makes </a:t>
            </a:r>
            <a:r>
              <a:rPr lang="en-US" b="1" dirty="0"/>
              <a:t>every other process</a:t>
            </a:r>
            <a:r>
              <a:rPr lang="en-US" dirty="0"/>
              <a:t> believe that they are the </a:t>
            </a:r>
            <a:r>
              <a:rPr lang="en-US" b="1" dirty="0"/>
              <a:t>only program running on the whole computer.</a:t>
            </a:r>
            <a:endParaRPr lang="en-US" dirty="0"/>
          </a:p>
          <a:p>
            <a:r>
              <a:rPr lang="en-US" dirty="0"/>
              <a:t>it's also allowed to do </a:t>
            </a:r>
            <a:r>
              <a:rPr lang="en-US" b="1" dirty="0"/>
              <a:t>anything it wants.</a:t>
            </a:r>
          </a:p>
          <a:p>
            <a:pPr lvl="1"/>
            <a:r>
              <a:rPr lang="mr-IN" dirty="0"/>
              <a:t>…</a:t>
            </a:r>
            <a:r>
              <a:rPr lang="en-US" dirty="0"/>
              <a:t>which means a malicious program gaining access to the kernel is </a:t>
            </a:r>
            <a:r>
              <a:rPr lang="en-US" i="1" dirty="0"/>
              <a:t>a very bad situation</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10</a:t>
            </a:fld>
            <a:endParaRPr lang="en-US"/>
          </a:p>
        </p:txBody>
      </p:sp>
      <p:sp>
        <p:nvSpPr>
          <p:cNvPr id="6" name="Rectangle 5"/>
          <p:cNvSpPr/>
          <p:nvPr/>
        </p:nvSpPr>
        <p:spPr>
          <a:xfrm>
            <a:off x="5334000" y="800100"/>
            <a:ext cx="3390900" cy="60854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t>OS Kernel</a:t>
            </a:r>
          </a:p>
        </p:txBody>
      </p:sp>
    </p:spTree>
    <p:extLst>
      <p:ext uri="{BB962C8B-B14F-4D97-AF65-F5344CB8AC3E}">
        <p14:creationId xmlns:p14="http://schemas.microsoft.com/office/powerpoint/2010/main" val="187541457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 Spaces</a:t>
            </a:r>
          </a:p>
        </p:txBody>
      </p:sp>
      <p:sp>
        <p:nvSpPr>
          <p:cNvPr id="3" name="Content Placeholder 2"/>
          <p:cNvSpPr>
            <a:spLocks noGrp="1"/>
          </p:cNvSpPr>
          <p:nvPr>
            <p:ph idx="1"/>
          </p:nvPr>
        </p:nvSpPr>
        <p:spPr>
          <a:xfrm>
            <a:off x="152400" y="495301"/>
            <a:ext cx="5562600" cy="4801659"/>
          </a:xfrm>
        </p:spPr>
        <p:txBody>
          <a:bodyPr/>
          <a:lstStyle/>
          <a:p>
            <a:r>
              <a:rPr lang="en-US" dirty="0"/>
              <a:t>each process gets its own </a:t>
            </a:r>
            <a:r>
              <a:rPr lang="en-US" b="1" dirty="0"/>
              <a:t>address space</a:t>
            </a:r>
            <a:endParaRPr lang="en-US" dirty="0"/>
          </a:p>
          <a:p>
            <a:pPr lvl="1"/>
            <a:r>
              <a:rPr lang="en-US" dirty="0"/>
              <a:t>its own little memory compartment</a:t>
            </a:r>
          </a:p>
          <a:p>
            <a:pPr lvl="1"/>
            <a:r>
              <a:rPr lang="en-US" dirty="0"/>
              <a:t>processes can't access each other's address spaces or the OS's</a:t>
            </a:r>
          </a:p>
          <a:p>
            <a:r>
              <a:rPr lang="en-US" dirty="0"/>
              <a:t>old CPU architectures did this with </a:t>
            </a:r>
            <a:r>
              <a:rPr lang="en-US" i="1" dirty="0"/>
              <a:t>memory segmentation</a:t>
            </a:r>
            <a:endParaRPr lang="en-US" b="1" i="1" dirty="0"/>
          </a:p>
          <a:p>
            <a:pPr lvl="1"/>
            <a:r>
              <a:rPr lang="en-US" b="1" dirty="0"/>
              <a:t>this </a:t>
            </a:r>
            <a:r>
              <a:rPr lang="en-US" dirty="0"/>
              <a:t>is where "</a:t>
            </a:r>
            <a:r>
              <a:rPr lang="en-US" dirty="0" err="1"/>
              <a:t>segfault</a:t>
            </a:r>
            <a:r>
              <a:rPr lang="en-US" dirty="0"/>
              <a:t>" comes from</a:t>
            </a:r>
          </a:p>
          <a:p>
            <a:pPr lvl="1"/>
            <a:r>
              <a:rPr lang="en-US" dirty="0"/>
              <a:t>they literally sliced up the memory and gave each process a piece</a:t>
            </a:r>
          </a:p>
          <a:p>
            <a:r>
              <a:rPr lang="en-US" dirty="0"/>
              <a:t>but these days we do something a little more complicated (and flexible)</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11</a:t>
            </a:fld>
            <a:endParaRPr lang="en-US"/>
          </a:p>
        </p:txBody>
      </p:sp>
      <p:pic>
        <p:nvPicPr>
          <p:cNvPr id="1026" name="Picture 2" descr="ttps://target.scene7.com/is/image/Target/51008081?wid=520&amp;hei=520&amp;fmt=p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96096"/>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086177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Virtual Memory</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12</a:t>
            </a:fld>
            <a:endParaRPr lang="en-US"/>
          </a:p>
        </p:txBody>
      </p:sp>
    </p:spTree>
    <p:extLst>
      <p:ext uri="{BB962C8B-B14F-4D97-AF65-F5344CB8AC3E}">
        <p14:creationId xmlns:p14="http://schemas.microsoft.com/office/powerpoint/2010/main" val="153911245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 memory</a:t>
            </a:r>
          </a:p>
        </p:txBody>
      </p:sp>
      <p:sp>
        <p:nvSpPr>
          <p:cNvPr id="3" name="Content Placeholder 2"/>
          <p:cNvSpPr>
            <a:spLocks noGrp="1"/>
          </p:cNvSpPr>
          <p:nvPr>
            <p:ph idx="1"/>
          </p:nvPr>
        </p:nvSpPr>
        <p:spPr>
          <a:xfrm>
            <a:off x="152400" y="495301"/>
            <a:ext cx="8763000" cy="990599"/>
          </a:xfrm>
        </p:spPr>
        <p:txBody>
          <a:bodyPr/>
          <a:lstStyle/>
          <a:p>
            <a:r>
              <a:rPr lang="en-US" b="1" dirty="0"/>
              <a:t>virtual memory</a:t>
            </a:r>
            <a:r>
              <a:rPr lang="en-US" dirty="0"/>
              <a:t> abstracts memory addresses. the addresses each process accesses are </a:t>
            </a:r>
            <a:r>
              <a:rPr lang="en-US" i="1" dirty="0"/>
              <a:t>not the real addresses sent to the memory.</a:t>
            </a:r>
            <a:endParaRPr lang="en-US" dirty="0"/>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13</a:t>
            </a:fld>
            <a:endParaRPr lang="en-US"/>
          </a:p>
        </p:txBody>
      </p:sp>
      <p:grpSp>
        <p:nvGrpSpPr>
          <p:cNvPr id="38" name="Group 37"/>
          <p:cNvGrpSpPr/>
          <p:nvPr/>
        </p:nvGrpSpPr>
        <p:grpSpPr>
          <a:xfrm>
            <a:off x="223550" y="1409700"/>
            <a:ext cx="5193995" cy="2547225"/>
            <a:chOff x="223550" y="1409700"/>
            <a:chExt cx="5193995" cy="2547225"/>
          </a:xfrm>
        </p:grpSpPr>
        <p:grpSp>
          <p:nvGrpSpPr>
            <p:cNvPr id="29" name="Group 28"/>
            <p:cNvGrpSpPr/>
            <p:nvPr/>
          </p:nvGrpSpPr>
          <p:grpSpPr>
            <a:xfrm>
              <a:off x="223550" y="1409700"/>
              <a:ext cx="2519650" cy="2536923"/>
              <a:chOff x="604550" y="1485900"/>
              <a:chExt cx="2519650" cy="2536923"/>
            </a:xfrm>
          </p:grpSpPr>
          <p:grpSp>
            <p:nvGrpSpPr>
              <p:cNvPr id="9" name="Group 8"/>
              <p:cNvGrpSpPr/>
              <p:nvPr/>
            </p:nvGrpSpPr>
            <p:grpSpPr>
              <a:xfrm>
                <a:off x="1676400" y="1485900"/>
                <a:ext cx="1447800" cy="2536923"/>
                <a:chOff x="4495800" y="1619190"/>
                <a:chExt cx="1752600" cy="2536923"/>
              </a:xfrm>
            </p:grpSpPr>
            <p:sp>
              <p:nvSpPr>
                <p:cNvPr id="13" name="Rectangle 12"/>
                <p:cNvSpPr/>
                <p:nvPr/>
              </p:nvSpPr>
              <p:spPr>
                <a:xfrm>
                  <a:off x="4495800" y="3394113"/>
                  <a:ext cx="1752600" cy="7620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14" name="Rectangle 13"/>
                <p:cNvSpPr/>
                <p:nvPr/>
              </p:nvSpPr>
              <p:spPr>
                <a:xfrm>
                  <a:off x="4495800" y="2024633"/>
                  <a:ext cx="1752600" cy="136948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t>Memory</a:t>
                  </a:r>
                </a:p>
              </p:txBody>
            </p:sp>
            <p:sp>
              <p:nvSpPr>
                <p:cNvPr id="15" name="TextBox 14"/>
                <p:cNvSpPr txBox="1"/>
                <p:nvPr/>
              </p:nvSpPr>
              <p:spPr>
                <a:xfrm>
                  <a:off x="4495800" y="1619190"/>
                  <a:ext cx="1752600" cy="400110"/>
                </a:xfrm>
                <a:prstGeom prst="rect">
                  <a:avLst/>
                </a:prstGeom>
                <a:noFill/>
              </p:spPr>
              <p:txBody>
                <a:bodyPr wrap="square" rtlCol="0">
                  <a:spAutoFit/>
                </a:bodyPr>
                <a:lstStyle/>
                <a:p>
                  <a:pPr algn="ctr"/>
                  <a:r>
                    <a:rPr lang="en-US" sz="2000" b="1" dirty="0"/>
                    <a:t>Process 1</a:t>
                  </a:r>
                </a:p>
              </p:txBody>
            </p:sp>
          </p:grpSp>
          <p:sp>
            <p:nvSpPr>
              <p:cNvPr id="24" name="TextBox 23"/>
              <p:cNvSpPr txBox="1"/>
              <p:nvPr/>
            </p:nvSpPr>
            <p:spPr>
              <a:xfrm>
                <a:off x="609600" y="3616429"/>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0x8000</a:t>
                </a:r>
              </a:p>
            </p:txBody>
          </p:sp>
          <p:sp>
            <p:nvSpPr>
              <p:cNvPr id="25" name="TextBox 24"/>
              <p:cNvSpPr txBox="1"/>
              <p:nvPr/>
            </p:nvSpPr>
            <p:spPr>
              <a:xfrm>
                <a:off x="609600" y="1885059"/>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0xFFFF</a:t>
                </a:r>
              </a:p>
            </p:txBody>
          </p:sp>
          <p:sp>
            <p:nvSpPr>
              <p:cNvPr id="31" name="TextBox 30"/>
              <p:cNvSpPr txBox="1"/>
              <p:nvPr/>
            </p:nvSpPr>
            <p:spPr>
              <a:xfrm>
                <a:off x="604550" y="3241713"/>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0x9FFF</a:t>
                </a:r>
              </a:p>
            </p:txBody>
          </p:sp>
          <p:sp>
            <p:nvSpPr>
              <p:cNvPr id="39" name="TextBox 38"/>
              <p:cNvSpPr txBox="1"/>
              <p:nvPr/>
            </p:nvSpPr>
            <p:spPr>
              <a:xfrm>
                <a:off x="609600" y="2893360"/>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0xA000</a:t>
                </a:r>
              </a:p>
            </p:txBody>
          </p:sp>
        </p:grpSp>
        <p:grpSp>
          <p:nvGrpSpPr>
            <p:cNvPr id="28" name="Group 27"/>
            <p:cNvGrpSpPr/>
            <p:nvPr/>
          </p:nvGrpSpPr>
          <p:grpSpPr>
            <a:xfrm>
              <a:off x="2902945" y="1419340"/>
              <a:ext cx="2514600" cy="2537585"/>
              <a:chOff x="3276600" y="1491575"/>
              <a:chExt cx="2514600" cy="2537585"/>
            </a:xfrm>
          </p:grpSpPr>
          <p:grpSp>
            <p:nvGrpSpPr>
              <p:cNvPr id="17" name="Group 16"/>
              <p:cNvGrpSpPr/>
              <p:nvPr/>
            </p:nvGrpSpPr>
            <p:grpSpPr>
              <a:xfrm>
                <a:off x="4343400" y="1491575"/>
                <a:ext cx="1447800" cy="2536923"/>
                <a:chOff x="4495800" y="1619190"/>
                <a:chExt cx="1752600" cy="2536923"/>
              </a:xfrm>
            </p:grpSpPr>
            <p:sp>
              <p:nvSpPr>
                <p:cNvPr id="21" name="Rectangle 20"/>
                <p:cNvSpPr/>
                <p:nvPr/>
              </p:nvSpPr>
              <p:spPr>
                <a:xfrm>
                  <a:off x="4495800" y="3394113"/>
                  <a:ext cx="1752600" cy="7620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22" name="Rectangle 21"/>
                <p:cNvSpPr/>
                <p:nvPr/>
              </p:nvSpPr>
              <p:spPr>
                <a:xfrm>
                  <a:off x="4495800" y="2024633"/>
                  <a:ext cx="1752600" cy="136948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t>Memory</a:t>
                  </a:r>
                </a:p>
              </p:txBody>
            </p:sp>
            <p:sp>
              <p:nvSpPr>
                <p:cNvPr id="23" name="TextBox 22"/>
                <p:cNvSpPr txBox="1"/>
                <p:nvPr/>
              </p:nvSpPr>
              <p:spPr>
                <a:xfrm>
                  <a:off x="4495800" y="1619190"/>
                  <a:ext cx="1752600" cy="400110"/>
                </a:xfrm>
                <a:prstGeom prst="rect">
                  <a:avLst/>
                </a:prstGeom>
                <a:noFill/>
              </p:spPr>
              <p:txBody>
                <a:bodyPr wrap="square" rtlCol="0">
                  <a:spAutoFit/>
                </a:bodyPr>
                <a:lstStyle/>
                <a:p>
                  <a:pPr algn="ctr"/>
                  <a:r>
                    <a:rPr lang="en-US" sz="2000" b="1" dirty="0"/>
                    <a:t>Process 2</a:t>
                  </a:r>
                </a:p>
              </p:txBody>
            </p:sp>
          </p:grpSp>
          <p:sp>
            <p:nvSpPr>
              <p:cNvPr id="26" name="TextBox 25"/>
              <p:cNvSpPr txBox="1"/>
              <p:nvPr/>
            </p:nvSpPr>
            <p:spPr>
              <a:xfrm>
                <a:off x="3307815" y="3629050"/>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0x8000</a:t>
                </a:r>
              </a:p>
            </p:txBody>
          </p:sp>
          <p:sp>
            <p:nvSpPr>
              <p:cNvPr id="27" name="TextBox 26"/>
              <p:cNvSpPr txBox="1"/>
              <p:nvPr/>
            </p:nvSpPr>
            <p:spPr>
              <a:xfrm>
                <a:off x="3276600" y="1886010"/>
                <a:ext cx="1066800"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0xFFFF</a:t>
                </a:r>
              </a:p>
            </p:txBody>
          </p:sp>
          <p:sp>
            <p:nvSpPr>
              <p:cNvPr id="40" name="TextBox 39"/>
              <p:cNvSpPr txBox="1"/>
              <p:nvPr/>
            </p:nvSpPr>
            <p:spPr>
              <a:xfrm>
                <a:off x="3299768" y="3233960"/>
                <a:ext cx="1066800" cy="400110"/>
              </a:xfrm>
              <a:prstGeom prst="rect">
                <a:avLst/>
              </a:prstGeom>
              <a:noFill/>
            </p:spPr>
            <p:txBody>
              <a:bodyPr wrap="square" rtlCol="0">
                <a:spAutoFit/>
              </a:bodyPr>
              <a:lstStyle/>
              <a:p>
                <a:pPr algn="r"/>
                <a:r>
                  <a:rPr lang="en-US" sz="2000" b="1">
                    <a:latin typeface="Consolas" panose="020B0609020204030204" pitchFamily="49" charset="0"/>
                    <a:cs typeface="Consolas" panose="020B0609020204030204" pitchFamily="49" charset="0"/>
                  </a:rPr>
                  <a:t>0x9FFF</a:t>
                </a:r>
                <a:endParaRPr lang="en-US" sz="2000" b="1" dirty="0">
                  <a:latin typeface="Consolas" panose="020B0609020204030204" pitchFamily="49" charset="0"/>
                  <a:cs typeface="Consolas" panose="020B0609020204030204" pitchFamily="49" charset="0"/>
                </a:endParaRPr>
              </a:p>
            </p:txBody>
          </p:sp>
          <p:sp>
            <p:nvSpPr>
              <p:cNvPr id="41" name="TextBox 40"/>
              <p:cNvSpPr txBox="1"/>
              <p:nvPr/>
            </p:nvSpPr>
            <p:spPr>
              <a:xfrm>
                <a:off x="3301913" y="2886755"/>
                <a:ext cx="1066800" cy="400110"/>
              </a:xfrm>
              <a:prstGeom prst="rect">
                <a:avLst/>
              </a:prstGeom>
              <a:noFill/>
            </p:spPr>
            <p:txBody>
              <a:bodyPr wrap="square" rtlCol="0">
                <a:spAutoFit/>
              </a:bodyPr>
              <a:lstStyle/>
              <a:p>
                <a:pPr algn="r"/>
                <a:r>
                  <a:rPr lang="en-US" sz="2000" b="1">
                    <a:latin typeface="Consolas" panose="020B0609020204030204" pitchFamily="49" charset="0"/>
                    <a:cs typeface="Consolas" panose="020B0609020204030204" pitchFamily="49" charset="0"/>
                  </a:rPr>
                  <a:t>0xA000</a:t>
                </a:r>
                <a:endParaRPr lang="en-US" sz="2000" b="1" dirty="0">
                  <a:latin typeface="Consolas" panose="020B0609020204030204" pitchFamily="49" charset="0"/>
                  <a:cs typeface="Consolas" panose="020B0609020204030204" pitchFamily="49" charset="0"/>
                </a:endParaRPr>
              </a:p>
            </p:txBody>
          </p:sp>
        </p:grpSp>
      </p:grpSp>
      <p:sp>
        <p:nvSpPr>
          <p:cNvPr id="30" name="TextBox 29"/>
          <p:cNvSpPr txBox="1"/>
          <p:nvPr/>
        </p:nvSpPr>
        <p:spPr>
          <a:xfrm>
            <a:off x="762000" y="4069259"/>
            <a:ext cx="4419600" cy="769441"/>
          </a:xfrm>
          <a:prstGeom prst="rect">
            <a:avLst/>
          </a:prstGeom>
          <a:noFill/>
        </p:spPr>
        <p:txBody>
          <a:bodyPr wrap="square" rtlCol="0">
            <a:spAutoFit/>
          </a:bodyPr>
          <a:lstStyle/>
          <a:p>
            <a:pPr algn="ctr"/>
            <a:r>
              <a:rPr lang="en-US" sz="2200" dirty="0"/>
              <a:t>this is impossible, but the programs </a:t>
            </a:r>
            <a:r>
              <a:rPr lang="en-US" sz="2200" b="1" dirty="0"/>
              <a:t>believe</a:t>
            </a:r>
            <a:r>
              <a:rPr lang="en-US" sz="2200" dirty="0"/>
              <a:t> it's true.</a:t>
            </a:r>
          </a:p>
        </p:txBody>
      </p:sp>
      <p:sp>
        <p:nvSpPr>
          <p:cNvPr id="32" name="TextBox 31"/>
          <p:cNvSpPr txBox="1"/>
          <p:nvPr/>
        </p:nvSpPr>
        <p:spPr>
          <a:xfrm>
            <a:off x="5715001" y="4514790"/>
            <a:ext cx="1777388"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0x00408000</a:t>
            </a:r>
          </a:p>
        </p:txBody>
      </p:sp>
      <p:sp>
        <p:nvSpPr>
          <p:cNvPr id="33" name="TextBox 32"/>
          <p:cNvSpPr txBox="1"/>
          <p:nvPr/>
        </p:nvSpPr>
        <p:spPr>
          <a:xfrm>
            <a:off x="5715001" y="2870013"/>
            <a:ext cx="1777388"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0x00660000</a:t>
            </a:r>
          </a:p>
        </p:txBody>
      </p:sp>
      <p:sp>
        <p:nvSpPr>
          <p:cNvPr id="34" name="TextBox 33"/>
          <p:cNvSpPr txBox="1"/>
          <p:nvPr/>
        </p:nvSpPr>
        <p:spPr>
          <a:xfrm>
            <a:off x="5718673" y="3758782"/>
            <a:ext cx="1777388"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0x0040FFFF</a:t>
            </a:r>
          </a:p>
        </p:txBody>
      </p:sp>
      <p:sp>
        <p:nvSpPr>
          <p:cNvPr id="35" name="TextBox 34"/>
          <p:cNvSpPr txBox="1"/>
          <p:nvPr/>
        </p:nvSpPr>
        <p:spPr>
          <a:xfrm>
            <a:off x="5715001" y="2040718"/>
            <a:ext cx="1777388" cy="400110"/>
          </a:xfrm>
          <a:prstGeom prst="rect">
            <a:avLst/>
          </a:prstGeom>
          <a:noFill/>
        </p:spPr>
        <p:txBody>
          <a:bodyPr wrap="square" rtlCol="0">
            <a:spAutoFit/>
          </a:bodyPr>
          <a:lstStyle/>
          <a:p>
            <a:pPr algn="r"/>
            <a:r>
              <a:rPr lang="en-US" sz="2000" b="1" dirty="0">
                <a:latin typeface="Consolas" panose="020B0609020204030204" pitchFamily="49" charset="0"/>
                <a:cs typeface="Consolas" panose="020B0609020204030204" pitchFamily="49" charset="0"/>
              </a:rPr>
              <a:t>0x00667FFF</a:t>
            </a:r>
          </a:p>
        </p:txBody>
      </p:sp>
      <p:graphicFrame>
        <p:nvGraphicFramePr>
          <p:cNvPr id="36" name="Table 35"/>
          <p:cNvGraphicFramePr>
            <a:graphicFrameLocks noGrp="1"/>
          </p:cNvGraphicFramePr>
          <p:nvPr>
            <p:extLst>
              <p:ext uri="{D42A27DB-BD31-4B8C-83A1-F6EECF244321}">
                <p14:modId xmlns:p14="http://schemas.microsoft.com/office/powerpoint/2010/main" val="2181371472"/>
              </p:ext>
            </p:extLst>
          </p:nvPr>
        </p:nvGraphicFramePr>
        <p:xfrm>
          <a:off x="7401500" y="1620797"/>
          <a:ext cx="1551542" cy="3666749"/>
        </p:xfrm>
        <a:graphic>
          <a:graphicData uri="http://schemas.openxmlformats.org/drawingml/2006/table">
            <a:tbl>
              <a:tblPr bandRow="1">
                <a:tableStyleId>{00A15C55-8517-42AA-B614-E9B94910E393}</a:tableStyleId>
              </a:tblPr>
              <a:tblGrid>
                <a:gridCol w="1551542">
                  <a:extLst>
                    <a:ext uri="{9D8B030D-6E8A-4147-A177-3AD203B41FA5}">
                      <a16:colId xmlns:a16="http://schemas.microsoft.com/office/drawing/2014/main" val="1944588778"/>
                    </a:ext>
                  </a:extLst>
                </a:gridCol>
              </a:tblGrid>
              <a:tr h="491402">
                <a:tc>
                  <a:txBody>
                    <a:bodyPr/>
                    <a:lstStyle/>
                    <a:p>
                      <a:pPr algn="ctr"/>
                      <a:r>
                        <a:rPr lang="en-US" sz="2000" b="1" dirty="0"/>
                        <a:t>...</a:t>
                      </a:r>
                    </a:p>
                  </a:txBody>
                  <a:tcPr anchor="ctr"/>
                </a:tc>
                <a:extLst>
                  <a:ext uri="{0D108BD9-81ED-4DB2-BD59-A6C34878D82A}">
                    <a16:rowId xmlns:a16="http://schemas.microsoft.com/office/drawing/2014/main" val="1494244089"/>
                  </a:ext>
                </a:extLst>
              </a:tr>
              <a:tr h="1143000">
                <a:tc>
                  <a:txBody>
                    <a:bodyPr/>
                    <a:lstStyle/>
                    <a:p>
                      <a:pPr algn="ctr"/>
                      <a:r>
                        <a:rPr lang="en-US" sz="2000" b="1" dirty="0"/>
                        <a:t>Process 2's memory</a:t>
                      </a:r>
                    </a:p>
                  </a:txBody>
                  <a:tcPr anchor="ctr"/>
                </a:tc>
                <a:extLst>
                  <a:ext uri="{0D108BD9-81ED-4DB2-BD59-A6C34878D82A}">
                    <a16:rowId xmlns:a16="http://schemas.microsoft.com/office/drawing/2014/main" val="1012802024"/>
                  </a:ext>
                </a:extLst>
              </a:tr>
              <a:tr h="509815">
                <a:tc>
                  <a:txBody>
                    <a:bodyPr/>
                    <a:lstStyle/>
                    <a:p>
                      <a:pPr algn="ctr"/>
                      <a:r>
                        <a:rPr lang="en-US" sz="2000" b="1" dirty="0"/>
                        <a:t>...</a:t>
                      </a:r>
                    </a:p>
                  </a:txBody>
                  <a:tcPr anchor="ctr"/>
                </a:tc>
                <a:extLst>
                  <a:ext uri="{0D108BD9-81ED-4DB2-BD59-A6C34878D82A}">
                    <a16:rowId xmlns:a16="http://schemas.microsoft.com/office/drawing/2014/main" val="3955980387"/>
                  </a:ext>
                </a:extLst>
              </a:tr>
              <a:tr h="1066800">
                <a:tc>
                  <a:txBody>
                    <a:bodyPr/>
                    <a:lstStyle/>
                    <a:p>
                      <a:pPr algn="ctr"/>
                      <a:r>
                        <a:rPr lang="en-US" sz="2000" b="1" dirty="0"/>
                        <a:t>Process 1's memory</a:t>
                      </a:r>
                    </a:p>
                  </a:txBody>
                  <a:tcPr anchor="ctr"/>
                </a:tc>
                <a:extLst>
                  <a:ext uri="{0D108BD9-81ED-4DB2-BD59-A6C34878D82A}">
                    <a16:rowId xmlns:a16="http://schemas.microsoft.com/office/drawing/2014/main" val="765537357"/>
                  </a:ext>
                </a:extLst>
              </a:tr>
              <a:tr h="455732">
                <a:tc>
                  <a:txBody>
                    <a:bodyPr/>
                    <a:lstStyle/>
                    <a:p>
                      <a:pPr algn="ctr"/>
                      <a:r>
                        <a:rPr lang="en-US" sz="2000" b="1" dirty="0"/>
                        <a:t>...</a:t>
                      </a:r>
                    </a:p>
                  </a:txBody>
                  <a:tcPr anchor="ctr"/>
                </a:tc>
                <a:extLst>
                  <a:ext uri="{0D108BD9-81ED-4DB2-BD59-A6C34878D82A}">
                    <a16:rowId xmlns:a16="http://schemas.microsoft.com/office/drawing/2014/main" val="763581466"/>
                  </a:ext>
                </a:extLst>
              </a:tr>
            </a:tbl>
          </a:graphicData>
        </a:graphic>
      </p:graphicFrame>
      <p:sp>
        <p:nvSpPr>
          <p:cNvPr id="37" name="TextBox 36"/>
          <p:cNvSpPr txBox="1"/>
          <p:nvPr/>
        </p:nvSpPr>
        <p:spPr>
          <a:xfrm>
            <a:off x="6324600" y="1219285"/>
            <a:ext cx="2480173" cy="400110"/>
          </a:xfrm>
          <a:prstGeom prst="rect">
            <a:avLst/>
          </a:prstGeom>
          <a:noFill/>
        </p:spPr>
        <p:txBody>
          <a:bodyPr wrap="square" rtlCol="0">
            <a:spAutoFit/>
          </a:bodyPr>
          <a:lstStyle/>
          <a:p>
            <a:pPr algn="ctr"/>
            <a:r>
              <a:rPr lang="en-US" sz="2000" b="1" dirty="0"/>
              <a:t>Physical Memory</a:t>
            </a:r>
          </a:p>
        </p:txBody>
      </p:sp>
    </p:spTree>
    <p:extLst>
      <p:ext uri="{BB962C8B-B14F-4D97-AF65-F5344CB8AC3E}">
        <p14:creationId xmlns:p14="http://schemas.microsoft.com/office/powerpoint/2010/main" val="29778796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2" grpId="0"/>
      <p:bldP spid="33" grpId="0"/>
      <p:bldP spid="34" grpId="0"/>
      <p:bldP spid="35" grpId="0"/>
      <p:bldP spid="3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a:t>
            </a:r>
            <a:r>
              <a:rPr lang="mr-IN" dirty="0"/>
              <a:t>…</a:t>
            </a:r>
            <a:r>
              <a:rPr lang="en-US" dirty="0"/>
              <a:t>?</a:t>
            </a:r>
          </a:p>
        </p:txBody>
      </p:sp>
      <p:sp>
        <p:nvSpPr>
          <p:cNvPr id="3" name="Content Placeholder 2"/>
          <p:cNvSpPr>
            <a:spLocks noGrp="1"/>
          </p:cNvSpPr>
          <p:nvPr>
            <p:ph idx="1"/>
          </p:nvPr>
        </p:nvSpPr>
        <p:spPr>
          <a:xfrm>
            <a:off x="152400" y="495301"/>
            <a:ext cx="8991600" cy="457199"/>
          </a:xfrm>
        </p:spPr>
        <p:txBody>
          <a:bodyPr/>
          <a:lstStyle/>
          <a:p>
            <a:r>
              <a:rPr lang="en-US" dirty="0"/>
              <a:t>virtual memory is a feature of the </a:t>
            </a:r>
            <a:r>
              <a:rPr lang="en-US" b="1" dirty="0"/>
              <a:t>CPU hardware</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14</a:t>
            </a:fld>
            <a:endParaRPr lang="en-US"/>
          </a:p>
        </p:txBody>
      </p:sp>
      <p:grpSp>
        <p:nvGrpSpPr>
          <p:cNvPr id="9" name="Group 8"/>
          <p:cNvGrpSpPr/>
          <p:nvPr/>
        </p:nvGrpSpPr>
        <p:grpSpPr>
          <a:xfrm>
            <a:off x="495300" y="1104900"/>
            <a:ext cx="1447800" cy="1156884"/>
            <a:chOff x="1295400" y="1409700"/>
            <a:chExt cx="1447800" cy="1156884"/>
          </a:xfrm>
        </p:grpSpPr>
        <p:sp>
          <p:nvSpPr>
            <p:cNvPr id="6" name="Rectangle 5"/>
            <p:cNvSpPr/>
            <p:nvPr/>
          </p:nvSpPr>
          <p:spPr>
            <a:xfrm>
              <a:off x="1295400" y="1841744"/>
              <a:ext cx="1447800" cy="72484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8" name="TextBox 7"/>
            <p:cNvSpPr txBox="1"/>
            <p:nvPr/>
          </p:nvSpPr>
          <p:spPr>
            <a:xfrm>
              <a:off x="1295400" y="1409700"/>
              <a:ext cx="1447800" cy="400110"/>
            </a:xfrm>
            <a:prstGeom prst="rect">
              <a:avLst/>
            </a:prstGeom>
            <a:noFill/>
          </p:spPr>
          <p:txBody>
            <a:bodyPr wrap="square" rtlCol="0">
              <a:spAutoFit/>
            </a:bodyPr>
            <a:lstStyle/>
            <a:p>
              <a:pPr algn="ctr"/>
              <a:r>
                <a:rPr lang="en-US" sz="2000" b="1" dirty="0"/>
                <a:t>Process 1</a:t>
              </a:r>
            </a:p>
          </p:txBody>
        </p:sp>
      </p:grpSp>
      <p:sp>
        <p:nvSpPr>
          <p:cNvPr id="10" name="Rectangle 9"/>
          <p:cNvSpPr/>
          <p:nvPr/>
        </p:nvSpPr>
        <p:spPr>
          <a:xfrm>
            <a:off x="7277100" y="876300"/>
            <a:ext cx="1524000" cy="4191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t>Physical Memory</a:t>
            </a:r>
          </a:p>
        </p:txBody>
      </p:sp>
      <p:sp>
        <p:nvSpPr>
          <p:cNvPr id="11" name="Octagon 10"/>
          <p:cNvSpPr/>
          <p:nvPr/>
        </p:nvSpPr>
        <p:spPr>
          <a:xfrm>
            <a:off x="3786930" y="1402709"/>
            <a:ext cx="1600200" cy="1600200"/>
          </a:xfrm>
          <a:prstGeom prst="octagon">
            <a:avLst>
              <a:gd name="adj" fmla="val 7638"/>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CPU</a:t>
            </a:r>
          </a:p>
        </p:txBody>
      </p:sp>
      <p:grpSp>
        <p:nvGrpSpPr>
          <p:cNvPr id="12" name="Group 11"/>
          <p:cNvGrpSpPr/>
          <p:nvPr/>
        </p:nvGrpSpPr>
        <p:grpSpPr>
          <a:xfrm>
            <a:off x="495300" y="2331572"/>
            <a:ext cx="1447800" cy="1168734"/>
            <a:chOff x="1295400" y="1409700"/>
            <a:chExt cx="1447800" cy="1168734"/>
          </a:xfrm>
        </p:grpSpPr>
        <p:sp>
          <p:nvSpPr>
            <p:cNvPr id="13" name="Rectangle 12"/>
            <p:cNvSpPr/>
            <p:nvPr/>
          </p:nvSpPr>
          <p:spPr>
            <a:xfrm>
              <a:off x="1295400" y="1841744"/>
              <a:ext cx="1447800" cy="73669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14" name="TextBox 13"/>
            <p:cNvSpPr txBox="1"/>
            <p:nvPr/>
          </p:nvSpPr>
          <p:spPr>
            <a:xfrm>
              <a:off x="1295400" y="1409700"/>
              <a:ext cx="1447800" cy="400110"/>
            </a:xfrm>
            <a:prstGeom prst="rect">
              <a:avLst/>
            </a:prstGeom>
            <a:noFill/>
          </p:spPr>
          <p:txBody>
            <a:bodyPr wrap="square" rtlCol="0">
              <a:spAutoFit/>
            </a:bodyPr>
            <a:lstStyle/>
            <a:p>
              <a:pPr algn="ctr"/>
              <a:r>
                <a:rPr lang="en-US" sz="2000" b="1" dirty="0"/>
                <a:t>Process 2</a:t>
              </a:r>
            </a:p>
          </p:txBody>
        </p:sp>
      </p:grpSp>
      <p:graphicFrame>
        <p:nvGraphicFramePr>
          <p:cNvPr id="15" name="Table 14"/>
          <p:cNvGraphicFramePr>
            <a:graphicFrameLocks noGrp="1"/>
          </p:cNvGraphicFramePr>
          <p:nvPr>
            <p:extLst>
              <p:ext uri="{D42A27DB-BD31-4B8C-83A1-F6EECF244321}">
                <p14:modId xmlns:p14="http://schemas.microsoft.com/office/powerpoint/2010/main" val="379922527"/>
              </p:ext>
            </p:extLst>
          </p:nvPr>
        </p:nvGraphicFramePr>
        <p:xfrm>
          <a:off x="2572971" y="3500306"/>
          <a:ext cx="4360324" cy="1399215"/>
        </p:xfrm>
        <a:graphic>
          <a:graphicData uri="http://schemas.openxmlformats.org/drawingml/2006/table">
            <a:tbl>
              <a:tblPr firstRow="1" bandRow="1">
                <a:tableStyleId>{5C22544A-7EE6-4342-B048-85BDC9FD1C3A}</a:tableStyleId>
              </a:tblPr>
              <a:tblGrid>
                <a:gridCol w="1194446">
                  <a:extLst>
                    <a:ext uri="{9D8B030D-6E8A-4147-A177-3AD203B41FA5}">
                      <a16:colId xmlns:a16="http://schemas.microsoft.com/office/drawing/2014/main" val="20000"/>
                    </a:ext>
                  </a:extLst>
                </a:gridCol>
                <a:gridCol w="1411870">
                  <a:extLst>
                    <a:ext uri="{9D8B030D-6E8A-4147-A177-3AD203B41FA5}">
                      <a16:colId xmlns:a16="http://schemas.microsoft.com/office/drawing/2014/main" val="20001"/>
                    </a:ext>
                  </a:extLst>
                </a:gridCol>
                <a:gridCol w="1754008">
                  <a:extLst>
                    <a:ext uri="{9D8B030D-6E8A-4147-A177-3AD203B41FA5}">
                      <a16:colId xmlns:a16="http://schemas.microsoft.com/office/drawing/2014/main" val="20002"/>
                    </a:ext>
                  </a:extLst>
                </a:gridCol>
              </a:tblGrid>
              <a:tr h="466405">
                <a:tc>
                  <a:txBody>
                    <a:bodyPr/>
                    <a:lstStyle/>
                    <a:p>
                      <a:pPr algn="ctr"/>
                      <a:r>
                        <a:rPr lang="en-US" sz="2000" dirty="0"/>
                        <a:t>Process</a:t>
                      </a:r>
                    </a:p>
                  </a:txBody>
                  <a:tcPr marL="115004" marR="115004" marT="57502" marB="57502"/>
                </a:tc>
                <a:tc>
                  <a:txBody>
                    <a:bodyPr/>
                    <a:lstStyle/>
                    <a:p>
                      <a:pPr algn="ctr"/>
                      <a:r>
                        <a:rPr lang="en-US" sz="2000" dirty="0" err="1"/>
                        <a:t>Virt.Addr</a:t>
                      </a:r>
                      <a:endParaRPr lang="en-US" sz="2000" dirty="0"/>
                    </a:p>
                  </a:txBody>
                  <a:tcPr marL="115004" marR="115004" marT="57502" marB="57502"/>
                </a:tc>
                <a:tc>
                  <a:txBody>
                    <a:bodyPr/>
                    <a:lstStyle/>
                    <a:p>
                      <a:pPr algn="ctr"/>
                      <a:r>
                        <a:rPr lang="en-US" sz="2000" dirty="0" err="1"/>
                        <a:t>Phys.Addr</a:t>
                      </a:r>
                      <a:endParaRPr lang="en-US" sz="2000" dirty="0"/>
                    </a:p>
                  </a:txBody>
                  <a:tcPr marL="115004" marR="115004" marT="57502" marB="57502"/>
                </a:tc>
                <a:extLst>
                  <a:ext uri="{0D108BD9-81ED-4DB2-BD59-A6C34878D82A}">
                    <a16:rowId xmlns:a16="http://schemas.microsoft.com/office/drawing/2014/main" val="10000"/>
                  </a:ext>
                </a:extLst>
              </a:tr>
              <a:tr h="466405">
                <a:tc>
                  <a:txBody>
                    <a:bodyPr/>
                    <a:lstStyle/>
                    <a:p>
                      <a:pPr algn="ctr"/>
                      <a:r>
                        <a:rPr lang="en-US" sz="2000" b="1" dirty="0"/>
                        <a:t>1</a:t>
                      </a:r>
                    </a:p>
                  </a:txBody>
                  <a:tcPr marL="115004" marR="115004" marT="57502" marB="57502"/>
                </a:tc>
                <a:tc>
                  <a:txBody>
                    <a:bodyPr/>
                    <a:lstStyle/>
                    <a:p>
                      <a:pPr algn="ctr"/>
                      <a:r>
                        <a:rPr lang="en-US" sz="2000" b="1" dirty="0"/>
                        <a:t>0x8000</a:t>
                      </a:r>
                    </a:p>
                  </a:txBody>
                  <a:tcPr marL="115004" marR="115004" marT="57502" marB="57502"/>
                </a:tc>
                <a:tc>
                  <a:txBody>
                    <a:bodyPr/>
                    <a:lstStyle/>
                    <a:p>
                      <a:pPr algn="ctr"/>
                      <a:r>
                        <a:rPr lang="en-US" sz="2000" b="1" dirty="0"/>
                        <a:t>0x00408000</a:t>
                      </a:r>
                    </a:p>
                  </a:txBody>
                  <a:tcPr marL="115004" marR="115004" marT="57502" marB="57502"/>
                </a:tc>
                <a:extLst>
                  <a:ext uri="{0D108BD9-81ED-4DB2-BD59-A6C34878D82A}">
                    <a16:rowId xmlns:a16="http://schemas.microsoft.com/office/drawing/2014/main" val="10001"/>
                  </a:ext>
                </a:extLst>
              </a:tr>
              <a:tr h="466405">
                <a:tc>
                  <a:txBody>
                    <a:bodyPr/>
                    <a:lstStyle/>
                    <a:p>
                      <a:pPr algn="ctr"/>
                      <a:r>
                        <a:rPr lang="en-US" sz="2000" b="1" dirty="0"/>
                        <a:t>2</a:t>
                      </a:r>
                    </a:p>
                  </a:txBody>
                  <a:tcPr marL="115004" marR="115004" marT="57502" marB="57502"/>
                </a:tc>
                <a:tc>
                  <a:txBody>
                    <a:bodyPr/>
                    <a:lstStyle/>
                    <a:p>
                      <a:pPr algn="ctr"/>
                      <a:r>
                        <a:rPr lang="en-US" sz="2000" b="1" dirty="0"/>
                        <a:t>0x8000</a:t>
                      </a:r>
                    </a:p>
                  </a:txBody>
                  <a:tcPr marL="115004" marR="115004" marT="57502" marB="57502"/>
                </a:tc>
                <a:tc>
                  <a:txBody>
                    <a:bodyPr/>
                    <a:lstStyle/>
                    <a:p>
                      <a:pPr algn="ctr"/>
                      <a:r>
                        <a:rPr lang="en-US" sz="2000" b="1" dirty="0"/>
                        <a:t>0x00660000</a:t>
                      </a:r>
                    </a:p>
                  </a:txBody>
                  <a:tcPr marL="115004" marR="115004" marT="57502" marB="57502"/>
                </a:tc>
                <a:extLst>
                  <a:ext uri="{0D108BD9-81ED-4DB2-BD59-A6C34878D82A}">
                    <a16:rowId xmlns:a16="http://schemas.microsoft.com/office/drawing/2014/main" val="10002"/>
                  </a:ext>
                </a:extLst>
              </a:tr>
            </a:tbl>
          </a:graphicData>
        </a:graphic>
      </p:graphicFrame>
      <p:sp>
        <p:nvSpPr>
          <p:cNvPr id="16" name="Rectangular Callout 15"/>
          <p:cNvSpPr/>
          <p:nvPr/>
        </p:nvSpPr>
        <p:spPr>
          <a:xfrm>
            <a:off x="2057400" y="1028700"/>
            <a:ext cx="1447800" cy="609600"/>
          </a:xfrm>
          <a:prstGeom prst="wedgeRectCallout">
            <a:avLst>
              <a:gd name="adj1" fmla="val -50384"/>
              <a:gd name="adj2" fmla="val 79014"/>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hey, </a:t>
            </a:r>
            <a:r>
              <a:rPr lang="en-US" sz="1600" dirty="0" err="1">
                <a:solidFill>
                  <a:schemeClr val="tx1"/>
                </a:solidFill>
              </a:rPr>
              <a:t>gimme</a:t>
            </a:r>
            <a:r>
              <a:rPr lang="en-US" sz="1600" dirty="0">
                <a:solidFill>
                  <a:schemeClr val="tx1"/>
                </a:solidFill>
              </a:rPr>
              <a:t> </a:t>
            </a:r>
            <a:r>
              <a:rPr lang="en-US" sz="1600" b="1" dirty="0">
                <a:solidFill>
                  <a:schemeClr val="tx1"/>
                </a:solidFill>
              </a:rPr>
              <a:t>0x8000</a:t>
            </a:r>
          </a:p>
        </p:txBody>
      </p:sp>
      <p:sp>
        <p:nvSpPr>
          <p:cNvPr id="17" name="Rectangular Callout 16"/>
          <p:cNvSpPr/>
          <p:nvPr/>
        </p:nvSpPr>
        <p:spPr>
          <a:xfrm>
            <a:off x="2189876" y="1870002"/>
            <a:ext cx="1447800" cy="391782"/>
          </a:xfrm>
          <a:prstGeom prst="wedgeRectCallout">
            <a:avLst>
              <a:gd name="adj1" fmla="val 79988"/>
              <a:gd name="adj2" fmla="val 607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ok, let's see</a:t>
            </a:r>
            <a:r>
              <a:rPr lang="mr-IN" sz="1600" dirty="0">
                <a:solidFill>
                  <a:schemeClr val="tx1"/>
                </a:solidFill>
              </a:rPr>
              <a:t>…</a:t>
            </a:r>
            <a:endParaRPr lang="en-US" sz="1600" b="1" dirty="0">
              <a:solidFill>
                <a:schemeClr val="tx1"/>
              </a:solidFill>
            </a:endParaRPr>
          </a:p>
        </p:txBody>
      </p:sp>
      <p:pic>
        <p:nvPicPr>
          <p:cNvPr id="2050" name="Picture 2" descr="mage result for eyes emoj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47969" flipH="1">
            <a:off x="4137058" y="2172191"/>
            <a:ext cx="1182849" cy="1182849"/>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ular Callout 19"/>
          <p:cNvSpPr/>
          <p:nvPr/>
        </p:nvSpPr>
        <p:spPr>
          <a:xfrm>
            <a:off x="5635479" y="952500"/>
            <a:ext cx="1447800" cy="872027"/>
          </a:xfrm>
          <a:prstGeom prst="wedgeRectCallout">
            <a:avLst>
              <a:gd name="adj1" fmla="val -85729"/>
              <a:gd name="adj2" fmla="val 4873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hey memory... </a:t>
            </a:r>
            <a:r>
              <a:rPr lang="en-US" sz="1600" dirty="0" err="1">
                <a:solidFill>
                  <a:schemeClr val="tx1"/>
                </a:solidFill>
              </a:rPr>
              <a:t>gimme</a:t>
            </a:r>
            <a:r>
              <a:rPr lang="en-US" sz="1600" dirty="0">
                <a:solidFill>
                  <a:schemeClr val="tx1"/>
                </a:solidFill>
              </a:rPr>
              <a:t> </a:t>
            </a:r>
            <a:r>
              <a:rPr lang="en-US" sz="1600" b="1" dirty="0">
                <a:solidFill>
                  <a:schemeClr val="tx1"/>
                </a:solidFill>
              </a:rPr>
              <a:t>0x00408000</a:t>
            </a:r>
          </a:p>
        </p:txBody>
      </p:sp>
      <p:sp>
        <p:nvSpPr>
          <p:cNvPr id="21" name="Rectangular Callout 20"/>
          <p:cNvSpPr/>
          <p:nvPr/>
        </p:nvSpPr>
        <p:spPr>
          <a:xfrm>
            <a:off x="5645965" y="1948259"/>
            <a:ext cx="1447800" cy="383314"/>
          </a:xfrm>
          <a:prstGeom prst="wedgeRectCallout">
            <a:avLst>
              <a:gd name="adj1" fmla="val 85782"/>
              <a:gd name="adj2" fmla="val 8332"/>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here you go</a:t>
            </a:r>
            <a:endParaRPr lang="en-US" sz="1600" b="1" dirty="0">
              <a:solidFill>
                <a:schemeClr val="tx1"/>
              </a:solidFill>
            </a:endParaRPr>
          </a:p>
        </p:txBody>
      </p:sp>
      <p:sp>
        <p:nvSpPr>
          <p:cNvPr id="22" name="Rectangular Callout 21"/>
          <p:cNvSpPr/>
          <p:nvPr/>
        </p:nvSpPr>
        <p:spPr>
          <a:xfrm>
            <a:off x="2185157" y="2367398"/>
            <a:ext cx="1447800" cy="871101"/>
          </a:xfrm>
          <a:prstGeom prst="wedgeRectCallout">
            <a:avLst>
              <a:gd name="adj1" fmla="val 79988"/>
              <a:gd name="adj2" fmla="val 607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ok here's </a:t>
            </a:r>
            <a:r>
              <a:rPr lang="en-US" sz="1600" b="1" dirty="0">
                <a:solidFill>
                  <a:schemeClr val="tx1"/>
                </a:solidFill>
              </a:rPr>
              <a:t>0x8000</a:t>
            </a:r>
            <a:r>
              <a:rPr lang="en-US" sz="1600" dirty="0">
                <a:solidFill>
                  <a:schemeClr val="tx1"/>
                </a:solidFill>
              </a:rPr>
              <a:t>, honest ;)))))</a:t>
            </a:r>
            <a:endParaRPr lang="en-US" sz="1600" b="1" dirty="0">
              <a:solidFill>
                <a:schemeClr val="tx1"/>
              </a:solidFill>
            </a:endParaRPr>
          </a:p>
        </p:txBody>
      </p:sp>
      <p:sp>
        <p:nvSpPr>
          <p:cNvPr id="23" name="TextBox 22"/>
          <p:cNvSpPr txBox="1"/>
          <p:nvPr/>
        </p:nvSpPr>
        <p:spPr>
          <a:xfrm>
            <a:off x="4271219" y="3100196"/>
            <a:ext cx="1447800" cy="400110"/>
          </a:xfrm>
          <a:prstGeom prst="rect">
            <a:avLst/>
          </a:prstGeom>
          <a:noFill/>
        </p:spPr>
        <p:txBody>
          <a:bodyPr wrap="square" rtlCol="0">
            <a:spAutoFit/>
          </a:bodyPr>
          <a:lstStyle/>
          <a:p>
            <a:pPr algn="ctr"/>
            <a:r>
              <a:rPr lang="en-US" sz="2000" b="1" dirty="0"/>
              <a:t>Page table</a:t>
            </a:r>
          </a:p>
        </p:txBody>
      </p:sp>
    </p:spTree>
    <p:extLst>
      <p:ext uri="{BB962C8B-B14F-4D97-AF65-F5344CB8AC3E}">
        <p14:creationId xmlns:p14="http://schemas.microsoft.com/office/powerpoint/2010/main" val="11607157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20" grpId="0" animBg="1"/>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Shattered memories</a:t>
            </a:r>
          </a:p>
        </p:txBody>
      </p:sp>
      <p:sp>
        <p:nvSpPr>
          <p:cNvPr id="3" name="Content Placeholder 2"/>
          <p:cNvSpPr>
            <a:spLocks noGrp="1"/>
          </p:cNvSpPr>
          <p:nvPr>
            <p:ph idx="1"/>
          </p:nvPr>
        </p:nvSpPr>
        <p:spPr>
          <a:xfrm>
            <a:off x="152400" y="495301"/>
            <a:ext cx="5334000" cy="4609837"/>
          </a:xfrm>
        </p:spPr>
        <p:txBody>
          <a:bodyPr/>
          <a:lstStyle/>
          <a:p>
            <a:r>
              <a:rPr lang="en-US" dirty="0"/>
              <a:t>physical memory is a </a:t>
            </a:r>
            <a:r>
              <a:rPr lang="en-US" b="1" dirty="0"/>
              <a:t>scarce resource</a:t>
            </a:r>
          </a:p>
          <a:p>
            <a:r>
              <a:rPr lang="en-US" dirty="0"/>
              <a:t>the OS splits memory into </a:t>
            </a:r>
            <a:r>
              <a:rPr lang="en-US" b="1" dirty="0"/>
              <a:t>pages: </a:t>
            </a:r>
            <a:r>
              <a:rPr lang="en-US" dirty="0"/>
              <a:t>small chunks that can be given to processes</a:t>
            </a:r>
          </a:p>
          <a:p>
            <a:pPr lvl="1"/>
            <a:r>
              <a:rPr lang="en-US" dirty="0"/>
              <a:t>usually these days, a page is 4KiB</a:t>
            </a:r>
          </a:p>
          <a:p>
            <a:r>
              <a:rPr lang="en-US" dirty="0"/>
              <a:t>the OS keeps track of which parts of memory belong to which process</a:t>
            </a:r>
          </a:p>
          <a:p>
            <a:pPr lvl="1"/>
            <a:r>
              <a:rPr lang="en-US" dirty="0"/>
              <a:t>since we have </a:t>
            </a:r>
            <a:r>
              <a:rPr lang="en-US" i="1" dirty="0"/>
              <a:t>equally-sized chunks</a:t>
            </a:r>
            <a:r>
              <a:rPr lang="mr-IN" i="1" dirty="0"/>
              <a:t>…</a:t>
            </a:r>
            <a:endParaRPr lang="en-US" i="1" dirty="0"/>
          </a:p>
          <a:p>
            <a:pPr lvl="1"/>
            <a:r>
              <a:rPr lang="en-US" b="1" dirty="0"/>
              <a:t>how</a:t>
            </a:r>
            <a:r>
              <a:rPr lang="en-US" dirty="0"/>
              <a:t> do you think the OS keeps track of which pages are used/free? ;)</a:t>
            </a:r>
          </a:p>
          <a:p>
            <a:pPr lvl="2"/>
            <a:r>
              <a:rPr lang="en-US" dirty="0"/>
              <a:t>a bitmap? (</a:t>
            </a:r>
            <a:r>
              <a:rPr lang="en-US" dirty="0" err="1"/>
              <a:t>sorta</a:t>
            </a:r>
            <a:r>
              <a:rPr lang="en-US" dirty="0"/>
              <a:t>)</a:t>
            </a:r>
          </a:p>
          <a:p>
            <a:r>
              <a:rPr lang="en-US" dirty="0"/>
              <a:t>the OS kernel is the </a:t>
            </a:r>
            <a:r>
              <a:rPr lang="en-US" b="1" dirty="0">
                <a:solidFill>
                  <a:srgbClr val="FF0000"/>
                </a:solidFill>
              </a:rPr>
              <a:t>only thing that sees physical memory.</a:t>
            </a:r>
            <a:endParaRPr lang="en-US" dirty="0">
              <a:solidFill>
                <a:srgbClr val="FF0000"/>
              </a:solidFill>
            </a:endParaRP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15</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049722137"/>
              </p:ext>
            </p:extLst>
          </p:nvPr>
        </p:nvGraphicFramePr>
        <p:xfrm>
          <a:off x="5490072" y="495300"/>
          <a:ext cx="3501528" cy="5480685"/>
        </p:xfrm>
        <a:graphic>
          <a:graphicData uri="http://schemas.openxmlformats.org/drawingml/2006/table">
            <a:tbl>
              <a:tblPr firstRow="1" bandRow="1">
                <a:tableStyleId>{00A15C55-8517-42AA-B614-E9B94910E393}</a:tableStyleId>
              </a:tblPr>
              <a:tblGrid>
                <a:gridCol w="780406">
                  <a:extLst>
                    <a:ext uri="{9D8B030D-6E8A-4147-A177-3AD203B41FA5}">
                      <a16:colId xmlns:a16="http://schemas.microsoft.com/office/drawing/2014/main" val="3577406769"/>
                    </a:ext>
                  </a:extLst>
                </a:gridCol>
                <a:gridCol w="1360561">
                  <a:extLst>
                    <a:ext uri="{9D8B030D-6E8A-4147-A177-3AD203B41FA5}">
                      <a16:colId xmlns:a16="http://schemas.microsoft.com/office/drawing/2014/main" val="3125217261"/>
                    </a:ext>
                  </a:extLst>
                </a:gridCol>
                <a:gridCol w="1360561">
                  <a:extLst>
                    <a:ext uri="{9D8B030D-6E8A-4147-A177-3AD203B41FA5}">
                      <a16:colId xmlns:a16="http://schemas.microsoft.com/office/drawing/2014/main" val="3118370172"/>
                    </a:ext>
                  </a:extLst>
                </a:gridCol>
              </a:tblGrid>
              <a:tr h="409575">
                <a:tc>
                  <a:txBody>
                    <a:bodyPr/>
                    <a:lstStyle/>
                    <a:p>
                      <a:pPr algn="ctr"/>
                      <a:r>
                        <a:rPr lang="en-US" sz="2000" b="1" dirty="0"/>
                        <a:t>Page</a:t>
                      </a:r>
                    </a:p>
                  </a:txBody>
                  <a:tcPr anchor="ctr"/>
                </a:tc>
                <a:tc>
                  <a:txBody>
                    <a:bodyPr/>
                    <a:lstStyle/>
                    <a:p>
                      <a:pPr algn="ctr"/>
                      <a:r>
                        <a:rPr lang="en-US" sz="2000" b="1" dirty="0"/>
                        <a:t>Physical Address</a:t>
                      </a:r>
                    </a:p>
                  </a:txBody>
                  <a:tcPr anchor="ctr"/>
                </a:tc>
                <a:tc>
                  <a:txBody>
                    <a:bodyPr/>
                    <a:lstStyle/>
                    <a:p>
                      <a:pPr algn="ctr"/>
                      <a:r>
                        <a:rPr lang="en-US" sz="2000" b="1" dirty="0"/>
                        <a:t>Owning Process</a:t>
                      </a:r>
                    </a:p>
                  </a:txBody>
                  <a:tcPr anchor="ctr"/>
                </a:tc>
                <a:extLst>
                  <a:ext uri="{0D108BD9-81ED-4DB2-BD59-A6C34878D82A}">
                    <a16:rowId xmlns:a16="http://schemas.microsoft.com/office/drawing/2014/main" val="430614397"/>
                  </a:ext>
                </a:extLst>
              </a:tr>
              <a:tr h="0">
                <a:tc>
                  <a:txBody>
                    <a:bodyPr/>
                    <a:lstStyle/>
                    <a:p>
                      <a:pPr algn="ctr"/>
                      <a:r>
                        <a:rPr lang="en-US" sz="1200" b="1" dirty="0">
                          <a:latin typeface="Consolas" panose="020B0609020204030204" pitchFamily="49" charset="0"/>
                          <a:cs typeface="Consolas" panose="020B0609020204030204" pitchFamily="49" charset="0"/>
                        </a:rPr>
                        <a:t>...</a:t>
                      </a:r>
                    </a:p>
                  </a:txBody>
                  <a:tcPr anchor="ctr"/>
                </a:tc>
                <a:tc>
                  <a:txBody>
                    <a:bodyPr/>
                    <a:lstStyle/>
                    <a:p>
                      <a:pPr algn="ctr"/>
                      <a:r>
                        <a:rPr lang="en-US" sz="1200" b="1" dirty="0">
                          <a:latin typeface="Consolas" panose="020B0609020204030204" pitchFamily="49" charset="0"/>
                          <a:cs typeface="Consolas" panose="020B0609020204030204" pitchFamily="49" charset="0"/>
                        </a:rPr>
                        <a:t>...</a:t>
                      </a:r>
                    </a:p>
                  </a:txBody>
                  <a:tcPr anchor="ctr"/>
                </a:tc>
                <a:tc>
                  <a:txBody>
                    <a:bodyPr/>
                    <a:lstStyle/>
                    <a:p>
                      <a:pPr algn="ctr"/>
                      <a:endParaRPr lang="en-US" sz="1200" b="1" dirty="0">
                        <a:latin typeface="Consolas" panose="020B0609020204030204" pitchFamily="49" charset="0"/>
                        <a:cs typeface="Consolas" panose="020B0609020204030204" pitchFamily="49" charset="0"/>
                      </a:endParaRPr>
                    </a:p>
                  </a:txBody>
                  <a:tcPr anchor="ctr"/>
                </a:tc>
                <a:extLst>
                  <a:ext uri="{0D108BD9-81ED-4DB2-BD59-A6C34878D82A}">
                    <a16:rowId xmlns:a16="http://schemas.microsoft.com/office/drawing/2014/main" val="743912684"/>
                  </a:ext>
                </a:extLst>
              </a:tr>
              <a:tr h="409575">
                <a:tc>
                  <a:txBody>
                    <a:bodyPr/>
                    <a:lstStyle/>
                    <a:p>
                      <a:pPr algn="ctr"/>
                      <a:r>
                        <a:rPr lang="en-US" sz="2000" b="1" dirty="0">
                          <a:latin typeface="Consolas" panose="020B0609020204030204" pitchFamily="49" charset="0"/>
                          <a:cs typeface="Consolas" panose="020B0609020204030204" pitchFamily="49" charset="0"/>
                        </a:rPr>
                        <a:t>10</a:t>
                      </a:r>
                    </a:p>
                  </a:txBody>
                  <a:tcPr anchor="ctr"/>
                </a:tc>
                <a:tc>
                  <a:txBody>
                    <a:bodyPr/>
                    <a:lstStyle/>
                    <a:p>
                      <a:pPr algn="ctr"/>
                      <a:r>
                        <a:rPr lang="en-US" sz="2000" b="1" dirty="0">
                          <a:latin typeface="Consolas" panose="020B0609020204030204" pitchFamily="49" charset="0"/>
                          <a:cs typeface="Consolas" panose="020B0609020204030204" pitchFamily="49" charset="0"/>
                        </a:rPr>
                        <a:t>0000A000</a:t>
                      </a:r>
                    </a:p>
                  </a:txBody>
                  <a:tcPr anchor="ctr"/>
                </a:tc>
                <a:tc>
                  <a:txBody>
                    <a:bodyPr/>
                    <a:lstStyle/>
                    <a:p>
                      <a:pPr algn="ctr"/>
                      <a:r>
                        <a:rPr lang="en-US" sz="2000" b="1" dirty="0">
                          <a:latin typeface="Consolas" panose="020B0609020204030204" pitchFamily="49" charset="0"/>
                          <a:cs typeface="Consolas" panose="020B0609020204030204" pitchFamily="49" charset="0"/>
                        </a:rPr>
                        <a:t>&lt;OS&gt;</a:t>
                      </a:r>
                    </a:p>
                  </a:txBody>
                  <a:tcPr anchor="ctr"/>
                </a:tc>
                <a:extLst>
                  <a:ext uri="{0D108BD9-81ED-4DB2-BD59-A6C34878D82A}">
                    <a16:rowId xmlns:a16="http://schemas.microsoft.com/office/drawing/2014/main" val="1204085418"/>
                  </a:ext>
                </a:extLst>
              </a:tr>
              <a:tr h="409575">
                <a:tc>
                  <a:txBody>
                    <a:bodyPr/>
                    <a:lstStyle/>
                    <a:p>
                      <a:pPr algn="ctr"/>
                      <a:r>
                        <a:rPr lang="en-US" sz="2000" b="1" dirty="0">
                          <a:latin typeface="Consolas" panose="020B0609020204030204" pitchFamily="49" charset="0"/>
                          <a:cs typeface="Consolas" panose="020B0609020204030204" pitchFamily="49" charset="0"/>
                        </a:rPr>
                        <a:t>9</a:t>
                      </a:r>
                    </a:p>
                  </a:txBody>
                  <a:tcPr anchor="ctr"/>
                </a:tc>
                <a:tc>
                  <a:txBody>
                    <a:bodyPr/>
                    <a:lstStyle/>
                    <a:p>
                      <a:pPr algn="ctr"/>
                      <a:r>
                        <a:rPr lang="en-US" sz="2000" b="1" dirty="0">
                          <a:latin typeface="Consolas" panose="020B0609020204030204" pitchFamily="49" charset="0"/>
                          <a:cs typeface="Consolas" panose="020B0609020204030204" pitchFamily="49" charset="0"/>
                        </a:rPr>
                        <a:t>00009000</a:t>
                      </a:r>
                    </a:p>
                  </a:txBody>
                  <a:tcPr anchor="ctr"/>
                </a:tc>
                <a:tc>
                  <a:txBody>
                    <a:bodyPr/>
                    <a:lstStyle/>
                    <a:p>
                      <a:pPr algn="ctr"/>
                      <a:r>
                        <a:rPr lang="en-US" sz="2000" b="1" dirty="0">
                          <a:latin typeface="Consolas" panose="020B0609020204030204" pitchFamily="49" charset="0"/>
                          <a:cs typeface="Consolas" panose="020B0609020204030204" pitchFamily="49" charset="0"/>
                        </a:rPr>
                        <a:t>&lt;OS&gt;</a:t>
                      </a:r>
                    </a:p>
                  </a:txBody>
                  <a:tcPr anchor="ctr"/>
                </a:tc>
                <a:extLst>
                  <a:ext uri="{0D108BD9-81ED-4DB2-BD59-A6C34878D82A}">
                    <a16:rowId xmlns:a16="http://schemas.microsoft.com/office/drawing/2014/main" val="1464206123"/>
                  </a:ext>
                </a:extLst>
              </a:tr>
              <a:tr h="409575">
                <a:tc>
                  <a:txBody>
                    <a:bodyPr/>
                    <a:lstStyle/>
                    <a:p>
                      <a:pPr algn="ctr"/>
                      <a:r>
                        <a:rPr lang="en-US" sz="2000" b="1" dirty="0">
                          <a:latin typeface="Consolas" panose="020B0609020204030204" pitchFamily="49" charset="0"/>
                          <a:cs typeface="Consolas" panose="020B0609020204030204" pitchFamily="49" charset="0"/>
                        </a:rPr>
                        <a:t>8</a:t>
                      </a:r>
                    </a:p>
                  </a:txBody>
                  <a:tcPr anchor="ctr"/>
                </a:tc>
                <a:tc>
                  <a:txBody>
                    <a:bodyPr/>
                    <a:lstStyle/>
                    <a:p>
                      <a:pPr algn="ctr"/>
                      <a:r>
                        <a:rPr lang="en-US" sz="2000" b="1" dirty="0">
                          <a:latin typeface="Consolas" panose="020B0609020204030204" pitchFamily="49" charset="0"/>
                          <a:cs typeface="Consolas" panose="020B0609020204030204" pitchFamily="49" charset="0"/>
                        </a:rPr>
                        <a:t>00008000</a:t>
                      </a:r>
                    </a:p>
                  </a:txBody>
                  <a:tcPr anchor="ctr"/>
                </a:tc>
                <a:tc>
                  <a:txBody>
                    <a:bodyPr/>
                    <a:lstStyle/>
                    <a:p>
                      <a:pPr algn="ctr"/>
                      <a:r>
                        <a:rPr lang="en-US" sz="2000" b="1" dirty="0">
                          <a:latin typeface="Consolas" panose="020B0609020204030204" pitchFamily="49" charset="0"/>
                          <a:cs typeface="Consolas" panose="020B0609020204030204" pitchFamily="49" charset="0"/>
                        </a:rPr>
                        <a:t>bash</a:t>
                      </a:r>
                    </a:p>
                  </a:txBody>
                  <a:tcPr anchor="ctr"/>
                </a:tc>
                <a:extLst>
                  <a:ext uri="{0D108BD9-81ED-4DB2-BD59-A6C34878D82A}">
                    <a16:rowId xmlns:a16="http://schemas.microsoft.com/office/drawing/2014/main" val="467867883"/>
                  </a:ext>
                </a:extLst>
              </a:tr>
              <a:tr h="409575">
                <a:tc>
                  <a:txBody>
                    <a:bodyPr/>
                    <a:lstStyle/>
                    <a:p>
                      <a:pPr algn="ctr"/>
                      <a:r>
                        <a:rPr lang="en-US" sz="2000" b="1" dirty="0">
                          <a:latin typeface="Consolas" panose="020B0609020204030204" pitchFamily="49" charset="0"/>
                          <a:cs typeface="Consolas" panose="020B0609020204030204" pitchFamily="49" charset="0"/>
                        </a:rPr>
                        <a:t>7</a:t>
                      </a:r>
                    </a:p>
                  </a:txBody>
                  <a:tcPr anchor="ctr"/>
                </a:tc>
                <a:tc>
                  <a:txBody>
                    <a:bodyPr/>
                    <a:lstStyle/>
                    <a:p>
                      <a:pPr algn="ctr"/>
                      <a:r>
                        <a:rPr lang="en-US" sz="2000" b="1" dirty="0">
                          <a:latin typeface="Consolas" panose="020B0609020204030204" pitchFamily="49" charset="0"/>
                          <a:cs typeface="Consolas" panose="020B0609020204030204" pitchFamily="49" charset="0"/>
                        </a:rPr>
                        <a:t>00007000</a:t>
                      </a:r>
                    </a:p>
                  </a:txBody>
                  <a:tcPr anchor="ctr"/>
                </a:tc>
                <a:tc>
                  <a:txBody>
                    <a:bodyPr/>
                    <a:lstStyle/>
                    <a:p>
                      <a:pPr algn="ctr"/>
                      <a:r>
                        <a:rPr lang="en-US" sz="2000" b="1" dirty="0">
                          <a:latin typeface="Consolas" panose="020B0609020204030204" pitchFamily="49" charset="0"/>
                          <a:cs typeface="Consolas" panose="020B0609020204030204" pitchFamily="49" charset="0"/>
                        </a:rPr>
                        <a:t>bash</a:t>
                      </a:r>
                    </a:p>
                  </a:txBody>
                  <a:tcPr anchor="ctr"/>
                </a:tc>
                <a:extLst>
                  <a:ext uri="{0D108BD9-81ED-4DB2-BD59-A6C34878D82A}">
                    <a16:rowId xmlns:a16="http://schemas.microsoft.com/office/drawing/2014/main" val="1541232935"/>
                  </a:ext>
                </a:extLst>
              </a:tr>
              <a:tr h="409575">
                <a:tc>
                  <a:txBody>
                    <a:bodyPr/>
                    <a:lstStyle/>
                    <a:p>
                      <a:pPr algn="ctr"/>
                      <a:r>
                        <a:rPr lang="en-US" sz="2000" b="1" dirty="0">
                          <a:latin typeface="Consolas" panose="020B0609020204030204" pitchFamily="49" charset="0"/>
                          <a:cs typeface="Consolas" panose="020B0609020204030204" pitchFamily="49" charset="0"/>
                        </a:rPr>
                        <a:t>6</a:t>
                      </a:r>
                    </a:p>
                  </a:txBody>
                  <a:tcPr anchor="ctr"/>
                </a:tc>
                <a:tc>
                  <a:txBody>
                    <a:bodyPr/>
                    <a:lstStyle/>
                    <a:p>
                      <a:pPr algn="ctr"/>
                      <a:r>
                        <a:rPr lang="en-US" sz="2000" b="1" dirty="0">
                          <a:latin typeface="Consolas" panose="020B0609020204030204" pitchFamily="49" charset="0"/>
                          <a:cs typeface="Consolas" panose="020B0609020204030204" pitchFamily="49" charset="0"/>
                        </a:rPr>
                        <a:t>00006000</a:t>
                      </a:r>
                    </a:p>
                  </a:txBody>
                  <a:tcPr anchor="ctr"/>
                </a:tc>
                <a:tc>
                  <a:txBody>
                    <a:bodyPr/>
                    <a:lstStyle/>
                    <a:p>
                      <a:pPr algn="ctr"/>
                      <a:r>
                        <a:rPr lang="en-US" sz="2000" b="1" dirty="0">
                          <a:latin typeface="Consolas" panose="020B0609020204030204" pitchFamily="49" charset="0"/>
                          <a:cs typeface="Consolas" panose="020B0609020204030204" pitchFamily="49" charset="0"/>
                        </a:rPr>
                        <a:t>bash</a:t>
                      </a:r>
                    </a:p>
                  </a:txBody>
                  <a:tcPr anchor="ctr"/>
                </a:tc>
                <a:extLst>
                  <a:ext uri="{0D108BD9-81ED-4DB2-BD59-A6C34878D82A}">
                    <a16:rowId xmlns:a16="http://schemas.microsoft.com/office/drawing/2014/main" val="448430602"/>
                  </a:ext>
                </a:extLst>
              </a:tr>
              <a:tr h="409575">
                <a:tc>
                  <a:txBody>
                    <a:bodyPr/>
                    <a:lstStyle/>
                    <a:p>
                      <a:pPr algn="ctr"/>
                      <a:r>
                        <a:rPr lang="en-US" sz="2000" b="1" dirty="0">
                          <a:latin typeface="Consolas" panose="020B0609020204030204" pitchFamily="49" charset="0"/>
                          <a:cs typeface="Consolas" panose="020B0609020204030204" pitchFamily="49" charset="0"/>
                        </a:rPr>
                        <a:t>5</a:t>
                      </a:r>
                    </a:p>
                  </a:txBody>
                  <a:tcPr anchor="ctr"/>
                </a:tc>
                <a:tc>
                  <a:txBody>
                    <a:bodyPr/>
                    <a:lstStyle/>
                    <a:p>
                      <a:pPr algn="ctr"/>
                      <a:r>
                        <a:rPr lang="en-US" sz="2000" b="1" dirty="0">
                          <a:latin typeface="Consolas" panose="020B0609020204030204" pitchFamily="49" charset="0"/>
                          <a:cs typeface="Consolas" panose="020B0609020204030204" pitchFamily="49" charset="0"/>
                        </a:rPr>
                        <a:t>00005000</a:t>
                      </a:r>
                    </a:p>
                  </a:txBody>
                  <a:tcPr anchor="ctr"/>
                </a:tc>
                <a:tc>
                  <a:txBody>
                    <a:bodyPr/>
                    <a:lstStyle/>
                    <a:p>
                      <a:pPr algn="ctr"/>
                      <a:r>
                        <a:rPr lang="en-US" sz="2000" b="1" dirty="0">
                          <a:latin typeface="Consolas" panose="020B0609020204030204" pitchFamily="49" charset="0"/>
                          <a:cs typeface="Consolas" panose="020B0609020204030204" pitchFamily="49" charset="0"/>
                        </a:rPr>
                        <a:t>ls</a:t>
                      </a:r>
                    </a:p>
                  </a:txBody>
                  <a:tcPr anchor="ctr"/>
                </a:tc>
                <a:extLst>
                  <a:ext uri="{0D108BD9-81ED-4DB2-BD59-A6C34878D82A}">
                    <a16:rowId xmlns:a16="http://schemas.microsoft.com/office/drawing/2014/main" val="1906212201"/>
                  </a:ext>
                </a:extLst>
              </a:tr>
              <a:tr h="409575">
                <a:tc>
                  <a:txBody>
                    <a:bodyPr/>
                    <a:lstStyle/>
                    <a:p>
                      <a:pPr algn="ctr"/>
                      <a:r>
                        <a:rPr lang="en-US" sz="2000" b="1" dirty="0">
                          <a:latin typeface="Consolas" panose="020B0609020204030204" pitchFamily="49" charset="0"/>
                          <a:cs typeface="Consolas" panose="020B0609020204030204" pitchFamily="49" charset="0"/>
                        </a:rPr>
                        <a:t>4</a:t>
                      </a:r>
                    </a:p>
                  </a:txBody>
                  <a:tcPr anchor="ctr"/>
                </a:tc>
                <a:tc>
                  <a:txBody>
                    <a:bodyPr/>
                    <a:lstStyle/>
                    <a:p>
                      <a:pPr algn="ctr"/>
                      <a:r>
                        <a:rPr lang="en-US" sz="2000" b="1" dirty="0">
                          <a:latin typeface="Consolas" panose="020B0609020204030204" pitchFamily="49" charset="0"/>
                          <a:cs typeface="Consolas" panose="020B0609020204030204" pitchFamily="49" charset="0"/>
                        </a:rPr>
                        <a:t>00004000</a:t>
                      </a:r>
                    </a:p>
                  </a:txBody>
                  <a:tcPr anchor="ctr"/>
                </a:tc>
                <a:tc>
                  <a:txBody>
                    <a:bodyPr/>
                    <a:lstStyle/>
                    <a:p>
                      <a:pPr algn="ctr"/>
                      <a:r>
                        <a:rPr lang="en-US" sz="2000" b="1" dirty="0" err="1">
                          <a:latin typeface="Consolas" panose="020B0609020204030204" pitchFamily="49" charset="0"/>
                          <a:cs typeface="Consolas" panose="020B0609020204030204" pitchFamily="49" charset="0"/>
                        </a:rPr>
                        <a:t>ps</a:t>
                      </a:r>
                      <a:endParaRPr lang="en-US" sz="2000" b="1" dirty="0">
                        <a:latin typeface="Consolas" panose="020B0609020204030204" pitchFamily="49" charset="0"/>
                        <a:cs typeface="Consolas" panose="020B0609020204030204" pitchFamily="49" charset="0"/>
                      </a:endParaRPr>
                    </a:p>
                  </a:txBody>
                  <a:tcPr anchor="ctr"/>
                </a:tc>
                <a:extLst>
                  <a:ext uri="{0D108BD9-81ED-4DB2-BD59-A6C34878D82A}">
                    <a16:rowId xmlns:a16="http://schemas.microsoft.com/office/drawing/2014/main" val="453352516"/>
                  </a:ext>
                </a:extLst>
              </a:tr>
              <a:tr h="409575">
                <a:tc>
                  <a:txBody>
                    <a:bodyPr/>
                    <a:lstStyle/>
                    <a:p>
                      <a:pPr algn="ctr"/>
                      <a:r>
                        <a:rPr lang="en-US" sz="2000" b="1" dirty="0">
                          <a:latin typeface="Consolas" panose="020B0609020204030204" pitchFamily="49" charset="0"/>
                          <a:cs typeface="Consolas" panose="020B0609020204030204" pitchFamily="49" charset="0"/>
                        </a:rPr>
                        <a:t>3</a:t>
                      </a:r>
                    </a:p>
                  </a:txBody>
                  <a:tcPr anchor="ctr"/>
                </a:tc>
                <a:tc>
                  <a:txBody>
                    <a:bodyPr/>
                    <a:lstStyle/>
                    <a:p>
                      <a:pPr algn="ctr"/>
                      <a:r>
                        <a:rPr lang="en-US" sz="2000" b="1" dirty="0">
                          <a:latin typeface="Consolas" panose="020B0609020204030204" pitchFamily="49" charset="0"/>
                          <a:cs typeface="Consolas" panose="020B0609020204030204" pitchFamily="49" charset="0"/>
                        </a:rPr>
                        <a:t>00003000</a:t>
                      </a:r>
                    </a:p>
                  </a:txBody>
                  <a:tcPr anchor="ctr"/>
                </a:tc>
                <a:tc>
                  <a:txBody>
                    <a:bodyPr/>
                    <a:lstStyle/>
                    <a:p>
                      <a:pPr algn="ctr"/>
                      <a:r>
                        <a:rPr lang="en-US" sz="2000" b="1">
                          <a:latin typeface="Consolas" panose="020B0609020204030204" pitchFamily="49" charset="0"/>
                          <a:cs typeface="Consolas" panose="020B0609020204030204" pitchFamily="49" charset="0"/>
                        </a:rPr>
                        <a:t>proj1</a:t>
                      </a:r>
                      <a:endParaRPr lang="en-US" sz="2000" b="1" dirty="0">
                        <a:latin typeface="Consolas" panose="020B0609020204030204" pitchFamily="49" charset="0"/>
                        <a:cs typeface="Consolas" panose="020B0609020204030204" pitchFamily="49" charset="0"/>
                      </a:endParaRPr>
                    </a:p>
                  </a:txBody>
                  <a:tcPr anchor="ctr"/>
                </a:tc>
                <a:extLst>
                  <a:ext uri="{0D108BD9-81ED-4DB2-BD59-A6C34878D82A}">
                    <a16:rowId xmlns:a16="http://schemas.microsoft.com/office/drawing/2014/main" val="521138367"/>
                  </a:ext>
                </a:extLst>
              </a:tr>
              <a:tr h="409575">
                <a:tc>
                  <a:txBody>
                    <a:bodyPr/>
                    <a:lstStyle/>
                    <a:p>
                      <a:pPr algn="ctr"/>
                      <a:r>
                        <a:rPr lang="en-US" sz="2000" b="1" dirty="0">
                          <a:latin typeface="Consolas" panose="020B0609020204030204" pitchFamily="49" charset="0"/>
                          <a:cs typeface="Consolas" panose="020B0609020204030204" pitchFamily="49" charset="0"/>
                        </a:rPr>
                        <a:t>2</a:t>
                      </a:r>
                    </a:p>
                  </a:txBody>
                  <a:tcPr anchor="ctr"/>
                </a:tc>
                <a:tc>
                  <a:txBody>
                    <a:bodyPr/>
                    <a:lstStyle/>
                    <a:p>
                      <a:pPr algn="ctr"/>
                      <a:r>
                        <a:rPr lang="en-US" sz="2000" b="1" dirty="0">
                          <a:latin typeface="Consolas" panose="020B0609020204030204" pitchFamily="49" charset="0"/>
                          <a:cs typeface="Consolas" panose="020B0609020204030204" pitchFamily="49" charset="0"/>
                        </a:rPr>
                        <a:t>00002000</a:t>
                      </a:r>
                    </a:p>
                  </a:txBody>
                  <a:tcPr anchor="ctr"/>
                </a:tc>
                <a:tc>
                  <a:txBody>
                    <a:bodyPr/>
                    <a:lstStyle/>
                    <a:p>
                      <a:pPr algn="ctr"/>
                      <a:r>
                        <a:rPr lang="en-US" sz="2000" b="1" dirty="0">
                          <a:latin typeface="Consolas" panose="020B0609020204030204" pitchFamily="49" charset="0"/>
                          <a:cs typeface="Consolas" panose="020B0609020204030204" pitchFamily="49" charset="0"/>
                        </a:rPr>
                        <a:t>&lt;OS&gt;</a:t>
                      </a:r>
                    </a:p>
                  </a:txBody>
                  <a:tcPr anchor="ctr"/>
                </a:tc>
                <a:extLst>
                  <a:ext uri="{0D108BD9-81ED-4DB2-BD59-A6C34878D82A}">
                    <a16:rowId xmlns:a16="http://schemas.microsoft.com/office/drawing/2014/main" val="2627542858"/>
                  </a:ext>
                </a:extLst>
              </a:tr>
              <a:tr h="409575">
                <a:tc>
                  <a:txBody>
                    <a:bodyPr/>
                    <a:lstStyle/>
                    <a:p>
                      <a:pPr algn="ctr"/>
                      <a:r>
                        <a:rPr lang="en-US" sz="2000" b="1" dirty="0">
                          <a:latin typeface="Consolas" panose="020B0609020204030204" pitchFamily="49" charset="0"/>
                          <a:cs typeface="Consolas" panose="020B0609020204030204" pitchFamily="49" charset="0"/>
                        </a:rPr>
                        <a:t>1</a:t>
                      </a:r>
                    </a:p>
                  </a:txBody>
                  <a:tcPr anchor="ctr"/>
                </a:tc>
                <a:tc>
                  <a:txBody>
                    <a:bodyPr/>
                    <a:lstStyle/>
                    <a:p>
                      <a:pPr algn="ctr"/>
                      <a:r>
                        <a:rPr lang="en-US" sz="2000" b="1" dirty="0">
                          <a:latin typeface="Consolas" panose="020B0609020204030204" pitchFamily="49" charset="0"/>
                          <a:cs typeface="Consolas" panose="020B0609020204030204" pitchFamily="49" charset="0"/>
                        </a:rPr>
                        <a:t>00001000</a:t>
                      </a:r>
                    </a:p>
                  </a:txBody>
                  <a:tcPr anchor="ctr"/>
                </a:tc>
                <a:tc>
                  <a:txBody>
                    <a:bodyPr/>
                    <a:lstStyle/>
                    <a:p>
                      <a:pPr algn="ctr"/>
                      <a:r>
                        <a:rPr lang="en-US" sz="2000" b="1" dirty="0">
                          <a:latin typeface="Consolas" panose="020B0609020204030204" pitchFamily="49" charset="0"/>
                          <a:cs typeface="Consolas" panose="020B0609020204030204" pitchFamily="49" charset="0"/>
                        </a:rPr>
                        <a:t>&lt;OS&gt;</a:t>
                      </a:r>
                    </a:p>
                  </a:txBody>
                  <a:tcPr anchor="ctr"/>
                </a:tc>
                <a:extLst>
                  <a:ext uri="{0D108BD9-81ED-4DB2-BD59-A6C34878D82A}">
                    <a16:rowId xmlns:a16="http://schemas.microsoft.com/office/drawing/2014/main" val="4220610714"/>
                  </a:ext>
                </a:extLst>
              </a:tr>
              <a:tr h="409575">
                <a:tc>
                  <a:txBody>
                    <a:bodyPr/>
                    <a:lstStyle/>
                    <a:p>
                      <a:pPr algn="ctr"/>
                      <a:r>
                        <a:rPr lang="en-US" sz="2000" b="1" dirty="0">
                          <a:latin typeface="Consolas" panose="020B0609020204030204" pitchFamily="49" charset="0"/>
                          <a:cs typeface="Consolas" panose="020B0609020204030204" pitchFamily="49" charset="0"/>
                        </a:rPr>
                        <a:t>0</a:t>
                      </a:r>
                    </a:p>
                  </a:txBody>
                  <a:tcPr anchor="ctr"/>
                </a:tc>
                <a:tc>
                  <a:txBody>
                    <a:bodyPr/>
                    <a:lstStyle/>
                    <a:p>
                      <a:pPr algn="ctr"/>
                      <a:r>
                        <a:rPr lang="en-US" sz="2000" b="1" dirty="0">
                          <a:latin typeface="Consolas" panose="020B0609020204030204" pitchFamily="49" charset="0"/>
                          <a:cs typeface="Consolas" panose="020B0609020204030204" pitchFamily="49" charset="0"/>
                        </a:rPr>
                        <a:t>00000000</a:t>
                      </a:r>
                    </a:p>
                  </a:txBody>
                  <a:tcPr anchor="ctr"/>
                </a:tc>
                <a:tc>
                  <a:txBody>
                    <a:bodyPr/>
                    <a:lstStyle/>
                    <a:p>
                      <a:pPr algn="ctr"/>
                      <a:r>
                        <a:rPr lang="en-US" sz="2000" b="1" dirty="0">
                          <a:latin typeface="Consolas" panose="020B0609020204030204" pitchFamily="49" charset="0"/>
                          <a:cs typeface="Consolas" panose="020B0609020204030204" pitchFamily="49" charset="0"/>
                        </a:rPr>
                        <a:t>&lt;OS&gt;</a:t>
                      </a:r>
                    </a:p>
                  </a:txBody>
                  <a:tcPr anchor="ctr"/>
                </a:tc>
                <a:extLst>
                  <a:ext uri="{0D108BD9-81ED-4DB2-BD59-A6C34878D82A}">
                    <a16:rowId xmlns:a16="http://schemas.microsoft.com/office/drawing/2014/main" val="2088589398"/>
                  </a:ext>
                </a:extLst>
              </a:tr>
            </a:tbl>
          </a:graphicData>
        </a:graphic>
      </p:graphicFrame>
    </p:spTree>
    <p:extLst>
      <p:ext uri="{BB962C8B-B14F-4D97-AF65-F5344CB8AC3E}">
        <p14:creationId xmlns:p14="http://schemas.microsoft.com/office/powerpoint/2010/main" val="42711473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process's address space</a:t>
            </a:r>
          </a:p>
        </p:txBody>
      </p:sp>
      <p:sp>
        <p:nvSpPr>
          <p:cNvPr id="3" name="Content Placeholder 2"/>
          <p:cNvSpPr>
            <a:spLocks noGrp="1"/>
          </p:cNvSpPr>
          <p:nvPr>
            <p:ph idx="1"/>
          </p:nvPr>
        </p:nvSpPr>
        <p:spPr>
          <a:xfrm>
            <a:off x="152400" y="495301"/>
            <a:ext cx="7010400" cy="4609837"/>
          </a:xfrm>
        </p:spPr>
        <p:txBody>
          <a:bodyPr/>
          <a:lstStyle/>
          <a:p>
            <a:r>
              <a:rPr lang="en-US" dirty="0"/>
              <a:t>here's an address space that a process sees</a:t>
            </a:r>
          </a:p>
          <a:p>
            <a:r>
              <a:rPr lang="en-US" dirty="0"/>
              <a:t>the code (or the </a:t>
            </a:r>
            <a:r>
              <a:rPr lang="en-US" b="1" dirty="0"/>
              <a:t>text </a:t>
            </a:r>
            <a:r>
              <a:rPr lang="en-US" dirty="0"/>
              <a:t>segment) usually resides at the </a:t>
            </a:r>
            <a:r>
              <a:rPr lang="en-US" b="1" dirty="0"/>
              <a:t>bottom</a:t>
            </a:r>
            <a:r>
              <a:rPr lang="en-US" dirty="0"/>
              <a:t> of memory (the lowest addresses).</a:t>
            </a:r>
          </a:p>
          <a:p>
            <a:r>
              <a:rPr lang="en-US" dirty="0"/>
              <a:t>then comes the global data segment</a:t>
            </a:r>
          </a:p>
          <a:p>
            <a:r>
              <a:rPr lang="en-US" dirty="0"/>
              <a:t>then finally the heap and stack</a:t>
            </a:r>
          </a:p>
          <a:p>
            <a:r>
              <a:rPr lang="en-US" dirty="0"/>
              <a:t>the lowest addresses are </a:t>
            </a:r>
            <a:r>
              <a:rPr lang="en-US" b="1" dirty="0"/>
              <a:t>not usually valid</a:t>
            </a:r>
          </a:p>
          <a:p>
            <a:pPr lvl="1"/>
            <a:r>
              <a:rPr lang="en-US" dirty="0"/>
              <a:t>there are a number of reasons but</a:t>
            </a:r>
          </a:p>
          <a:p>
            <a:pPr lvl="1"/>
            <a:r>
              <a:rPr lang="en-US" dirty="0"/>
              <a:t>the most important one is that NULL is address 0</a:t>
            </a:r>
          </a:p>
          <a:p>
            <a:pPr lvl="1"/>
            <a:r>
              <a:rPr lang="en-US" dirty="0"/>
              <a:t>and we never want that to be valid.</a:t>
            </a:r>
          </a:p>
          <a:p>
            <a:pPr lvl="2"/>
            <a:r>
              <a:rPr lang="en-US" dirty="0"/>
              <a:t>valid…?</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16</a:t>
            </a:fld>
            <a:endParaRPr lang="en-US"/>
          </a:p>
        </p:txBody>
      </p:sp>
      <p:graphicFrame>
        <p:nvGraphicFramePr>
          <p:cNvPr id="8" name="Table 7">
            <a:extLst>
              <a:ext uri="{FF2B5EF4-FFF2-40B4-BE49-F238E27FC236}">
                <a16:creationId xmlns:a16="http://schemas.microsoft.com/office/drawing/2014/main" id="{9A1CDBEA-6183-DE49-9D12-6F661B188BDE}"/>
              </a:ext>
            </a:extLst>
          </p:cNvPr>
          <p:cNvGraphicFramePr>
            <a:graphicFrameLocks noGrp="1"/>
          </p:cNvGraphicFramePr>
          <p:nvPr>
            <p:extLst>
              <p:ext uri="{D42A27DB-BD31-4B8C-83A1-F6EECF244321}">
                <p14:modId xmlns:p14="http://schemas.microsoft.com/office/powerpoint/2010/main" val="2154217069"/>
              </p:ext>
            </p:extLst>
          </p:nvPr>
        </p:nvGraphicFramePr>
        <p:xfrm>
          <a:off x="7546570" y="565604"/>
          <a:ext cx="1475510" cy="4469230"/>
        </p:xfrm>
        <a:graphic>
          <a:graphicData uri="http://schemas.openxmlformats.org/drawingml/2006/table">
            <a:tbl>
              <a:tblPr bandRow="1">
                <a:tableStyleId>{5C22544A-7EE6-4342-B048-85BDC9FD1C3A}</a:tableStyleId>
              </a:tblPr>
              <a:tblGrid>
                <a:gridCol w="1475510">
                  <a:extLst>
                    <a:ext uri="{9D8B030D-6E8A-4147-A177-3AD203B41FA5}">
                      <a16:colId xmlns:a16="http://schemas.microsoft.com/office/drawing/2014/main" val="181283034"/>
                    </a:ext>
                  </a:extLst>
                </a:gridCol>
              </a:tblGrid>
              <a:tr h="516395">
                <a:tc>
                  <a:txBody>
                    <a:bodyPr/>
                    <a:lstStyle/>
                    <a:p>
                      <a:pPr algn="ctr"/>
                      <a:r>
                        <a:rPr lang="en-US" sz="2700" b="1" dirty="0">
                          <a:solidFill>
                            <a:schemeClr val="bg2"/>
                          </a:solidFill>
                        </a:rPr>
                        <a:t>Stack</a:t>
                      </a:r>
                    </a:p>
                  </a:txBody>
                  <a:tcPr marT="45719" marB="45719" anchor="ctr">
                    <a:solidFill>
                      <a:schemeClr val="tx2">
                        <a:lumMod val="60000"/>
                        <a:lumOff val="40000"/>
                      </a:schemeClr>
                    </a:solidFill>
                  </a:tcPr>
                </a:tc>
                <a:extLst>
                  <a:ext uri="{0D108BD9-81ED-4DB2-BD59-A6C34878D82A}">
                    <a16:rowId xmlns:a16="http://schemas.microsoft.com/office/drawing/2014/main" val="3070989390"/>
                  </a:ext>
                </a:extLst>
              </a:tr>
              <a:tr h="1263192">
                <a:tc>
                  <a:txBody>
                    <a:bodyPr/>
                    <a:lstStyle/>
                    <a:p>
                      <a:pPr algn="ctr"/>
                      <a:endParaRPr lang="en-US" sz="2700" b="1" dirty="0">
                        <a:solidFill>
                          <a:schemeClr val="bg2"/>
                        </a:solidFill>
                      </a:endParaRPr>
                    </a:p>
                  </a:txBody>
                  <a:tcPr marT="45719" marB="45719" anchor="ctr"/>
                </a:tc>
                <a:extLst>
                  <a:ext uri="{0D108BD9-81ED-4DB2-BD59-A6C34878D82A}">
                    <a16:rowId xmlns:a16="http://schemas.microsoft.com/office/drawing/2014/main" val="577096126"/>
                  </a:ext>
                </a:extLst>
              </a:tr>
              <a:tr h="528780">
                <a:tc>
                  <a:txBody>
                    <a:bodyPr/>
                    <a:lstStyle/>
                    <a:p>
                      <a:pPr algn="ctr"/>
                      <a:r>
                        <a:rPr lang="en-US" sz="2700" b="1" dirty="0">
                          <a:solidFill>
                            <a:schemeClr val="bg2"/>
                          </a:solidFill>
                        </a:rPr>
                        <a:t>Heap</a:t>
                      </a:r>
                    </a:p>
                  </a:txBody>
                  <a:tcPr marT="45719" marB="45719" anchor="ctr">
                    <a:solidFill>
                      <a:schemeClr val="accent2">
                        <a:lumMod val="60000"/>
                        <a:lumOff val="40000"/>
                      </a:schemeClr>
                    </a:solidFill>
                  </a:tcPr>
                </a:tc>
                <a:extLst>
                  <a:ext uri="{0D108BD9-81ED-4DB2-BD59-A6C34878D82A}">
                    <a16:rowId xmlns:a16="http://schemas.microsoft.com/office/drawing/2014/main" val="1366557411"/>
                  </a:ext>
                </a:extLst>
              </a:tr>
              <a:tr h="516395">
                <a:tc>
                  <a:txBody>
                    <a:bodyPr/>
                    <a:lstStyle/>
                    <a:p>
                      <a:pPr algn="ctr"/>
                      <a:r>
                        <a:rPr lang="en-US" sz="2700" b="1" dirty="0" err="1">
                          <a:solidFill>
                            <a:schemeClr val="bg2"/>
                          </a:solidFill>
                        </a:rPr>
                        <a:t>Globals</a:t>
                      </a:r>
                      <a:endParaRPr lang="en-US" sz="2700" b="1" dirty="0">
                        <a:solidFill>
                          <a:schemeClr val="bg2"/>
                        </a:solidFill>
                      </a:endParaRPr>
                    </a:p>
                  </a:txBody>
                  <a:tcPr marT="45719" marB="45719" anchor="ctr">
                    <a:solidFill>
                      <a:schemeClr val="accent5">
                        <a:lumMod val="75000"/>
                      </a:schemeClr>
                    </a:solidFill>
                  </a:tcPr>
                </a:tc>
                <a:extLst>
                  <a:ext uri="{0D108BD9-81ED-4DB2-BD59-A6C34878D82A}">
                    <a16:rowId xmlns:a16="http://schemas.microsoft.com/office/drawing/2014/main" val="4001921320"/>
                  </a:ext>
                </a:extLst>
              </a:tr>
              <a:tr h="1141550">
                <a:tc>
                  <a:txBody>
                    <a:bodyPr/>
                    <a:lstStyle/>
                    <a:p>
                      <a:pPr algn="ctr"/>
                      <a:r>
                        <a:rPr lang="en-US" sz="2700" b="1" dirty="0">
                          <a:solidFill>
                            <a:schemeClr val="bg2"/>
                          </a:solidFill>
                        </a:rPr>
                        <a:t>Code</a:t>
                      </a:r>
                    </a:p>
                  </a:txBody>
                  <a:tcPr marT="45719" marB="45719" anchor="ctr">
                    <a:solidFill>
                      <a:schemeClr val="accent6">
                        <a:lumMod val="75000"/>
                      </a:schemeClr>
                    </a:solidFill>
                  </a:tcPr>
                </a:tc>
                <a:extLst>
                  <a:ext uri="{0D108BD9-81ED-4DB2-BD59-A6C34878D82A}">
                    <a16:rowId xmlns:a16="http://schemas.microsoft.com/office/drawing/2014/main" val="2542423252"/>
                  </a:ext>
                </a:extLst>
              </a:tr>
              <a:tr h="499003">
                <a:tc>
                  <a:txBody>
                    <a:bodyPr/>
                    <a:lstStyle/>
                    <a:p>
                      <a:pPr algn="ctr"/>
                      <a:endParaRPr lang="en-US" sz="2700" b="1" dirty="0">
                        <a:solidFill>
                          <a:schemeClr val="bg2"/>
                        </a:solidFill>
                      </a:endParaRPr>
                    </a:p>
                  </a:txBody>
                  <a:tcPr marT="45719" marB="45719" anchor="ctr">
                    <a:solidFill>
                      <a:schemeClr val="bg1">
                        <a:lumMod val="65000"/>
                      </a:schemeClr>
                    </a:solidFill>
                  </a:tcPr>
                </a:tc>
                <a:extLst>
                  <a:ext uri="{0D108BD9-81ED-4DB2-BD59-A6C34878D82A}">
                    <a16:rowId xmlns:a16="http://schemas.microsoft.com/office/drawing/2014/main" val="303885842"/>
                  </a:ext>
                </a:extLst>
              </a:tr>
            </a:tbl>
          </a:graphicData>
        </a:graphic>
      </p:graphicFrame>
    </p:spTree>
    <p:extLst>
      <p:ext uri="{BB962C8B-B14F-4D97-AF65-F5344CB8AC3E}">
        <p14:creationId xmlns:p14="http://schemas.microsoft.com/office/powerpoint/2010/main" val="30390188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Looking at a process's memory map</a:t>
            </a:r>
          </a:p>
        </p:txBody>
      </p:sp>
      <p:sp>
        <p:nvSpPr>
          <p:cNvPr id="3" name="Content Placeholder 2"/>
          <p:cNvSpPr>
            <a:spLocks noGrp="1"/>
          </p:cNvSpPr>
          <p:nvPr>
            <p:ph idx="1"/>
          </p:nvPr>
        </p:nvSpPr>
        <p:spPr>
          <a:xfrm>
            <a:off x="152400" y="495301"/>
            <a:ext cx="8991600" cy="1295399"/>
          </a:xfrm>
        </p:spPr>
        <p:txBody>
          <a:bodyPr/>
          <a:lstStyle/>
          <a:p>
            <a:r>
              <a:rPr lang="en-US" dirty="0"/>
              <a:t>the </a:t>
            </a:r>
            <a:r>
              <a:rPr lang="en-US" i="1" dirty="0"/>
              <a:t>memory map</a:t>
            </a:r>
            <a:r>
              <a:rPr lang="en-US" dirty="0"/>
              <a:t> is the arrangement of the address space.</a:t>
            </a:r>
          </a:p>
          <a:p>
            <a:r>
              <a:rPr lang="en-US" dirty="0"/>
              <a:t>you can get a process's </a:t>
            </a:r>
            <a:r>
              <a:rPr lang="en-US" dirty="0" err="1"/>
              <a:t>pid</a:t>
            </a:r>
            <a:r>
              <a:rPr lang="en-US" dirty="0"/>
              <a:t> with </a:t>
            </a:r>
            <a:r>
              <a:rPr lang="en-US" b="1" dirty="0" err="1"/>
              <a:t>ps</a:t>
            </a:r>
            <a:r>
              <a:rPr lang="mr-IN" b="1" dirty="0"/>
              <a:t>…</a:t>
            </a:r>
            <a:endParaRPr lang="en-US" dirty="0"/>
          </a:p>
          <a:p>
            <a:r>
              <a:rPr lang="en-US" dirty="0"/>
              <a:t>...and then use this to print its memory map: </a:t>
            </a:r>
            <a:r>
              <a:rPr lang="en-US" b="1" dirty="0" err="1"/>
              <a:t>pmap</a:t>
            </a:r>
            <a:r>
              <a:rPr lang="en-US" b="1" dirty="0"/>
              <a:t> -x </a:t>
            </a:r>
            <a:r>
              <a:rPr lang="en-US" b="1" dirty="0" err="1"/>
              <a:t>pid</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17</a:t>
            </a:fld>
            <a:endParaRPr lang="en-US"/>
          </a:p>
        </p:txBody>
      </p:sp>
      <p:sp>
        <p:nvSpPr>
          <p:cNvPr id="12" name="TextBox 11"/>
          <p:cNvSpPr txBox="1"/>
          <p:nvPr/>
        </p:nvSpPr>
        <p:spPr>
          <a:xfrm>
            <a:off x="0" y="2552700"/>
            <a:ext cx="4191000" cy="769441"/>
          </a:xfrm>
          <a:prstGeom prst="rect">
            <a:avLst/>
          </a:prstGeom>
          <a:noFill/>
        </p:spPr>
        <p:txBody>
          <a:bodyPr wrap="square" rtlCol="0">
            <a:spAutoFit/>
          </a:bodyPr>
          <a:lstStyle/>
          <a:p>
            <a:r>
              <a:rPr lang="en-US" sz="2200" dirty="0"/>
              <a:t>down here is the code, </a:t>
            </a:r>
            <a:r>
              <a:rPr lang="en-US" sz="2200" dirty="0" err="1"/>
              <a:t>globals</a:t>
            </a:r>
            <a:r>
              <a:rPr lang="en-US" sz="2200" dirty="0"/>
              <a:t>, shared libraries, heap</a:t>
            </a:r>
            <a:r>
              <a:rPr lang="mr-IN" sz="2200" dirty="0"/>
              <a:t>…</a:t>
            </a:r>
            <a:endParaRPr lang="en-US" sz="2200" dirty="0"/>
          </a:p>
        </p:txBody>
      </p:sp>
      <p:sp>
        <p:nvSpPr>
          <p:cNvPr id="13" name="TextBox 12"/>
          <p:cNvSpPr txBox="1"/>
          <p:nvPr/>
        </p:nvSpPr>
        <p:spPr>
          <a:xfrm>
            <a:off x="4131608" y="2587609"/>
            <a:ext cx="3287027" cy="430887"/>
          </a:xfrm>
          <a:prstGeom prst="rect">
            <a:avLst/>
          </a:prstGeom>
          <a:noFill/>
        </p:spPr>
        <p:txBody>
          <a:bodyPr wrap="square" rtlCol="0">
            <a:spAutoFit/>
          </a:bodyPr>
          <a:lstStyle/>
          <a:p>
            <a:pPr algn="r"/>
            <a:r>
              <a:rPr lang="mr-IN" sz="2200" dirty="0"/>
              <a:t>…</a:t>
            </a:r>
            <a:r>
              <a:rPr lang="en-US" sz="2200" dirty="0"/>
              <a:t>up here is the stack</a:t>
            </a:r>
          </a:p>
        </p:txBody>
      </p:sp>
      <p:sp>
        <p:nvSpPr>
          <p:cNvPr id="14" name="TextBox 13"/>
          <p:cNvSpPr txBox="1"/>
          <p:nvPr/>
        </p:nvSpPr>
        <p:spPr>
          <a:xfrm>
            <a:off x="3309488" y="3162301"/>
            <a:ext cx="3287027" cy="769441"/>
          </a:xfrm>
          <a:prstGeom prst="rect">
            <a:avLst/>
          </a:prstGeom>
          <a:noFill/>
        </p:spPr>
        <p:txBody>
          <a:bodyPr wrap="square" rtlCol="0">
            <a:spAutoFit/>
          </a:bodyPr>
          <a:lstStyle/>
          <a:p>
            <a:pPr algn="ctr"/>
            <a:r>
              <a:rPr lang="en-US" sz="2200" dirty="0"/>
              <a:t>and all the blue space is </a:t>
            </a:r>
            <a:r>
              <a:rPr lang="en-US" sz="2200" b="1" dirty="0" err="1"/>
              <a:t>segfault</a:t>
            </a:r>
            <a:r>
              <a:rPr lang="en-US" sz="2200" b="1" dirty="0"/>
              <a:t> territory!</a:t>
            </a:r>
            <a:r>
              <a:rPr lang="en-US" sz="2200" dirty="0"/>
              <a:t> </a:t>
            </a:r>
          </a:p>
        </p:txBody>
      </p:sp>
      <p:sp>
        <p:nvSpPr>
          <p:cNvPr id="15" name="TextBox 14"/>
          <p:cNvSpPr txBox="1"/>
          <p:nvPr/>
        </p:nvSpPr>
        <p:spPr>
          <a:xfrm>
            <a:off x="473765" y="4075547"/>
            <a:ext cx="5106204" cy="769441"/>
          </a:xfrm>
          <a:prstGeom prst="rect">
            <a:avLst/>
          </a:prstGeom>
          <a:noFill/>
        </p:spPr>
        <p:txBody>
          <a:bodyPr wrap="square" rtlCol="0">
            <a:spAutoFit/>
          </a:bodyPr>
          <a:lstStyle/>
          <a:p>
            <a:pPr algn="ctr"/>
            <a:r>
              <a:rPr lang="en-US" sz="2200" dirty="0"/>
              <a:t>memory maps are usually pretty sparse. </a:t>
            </a:r>
            <a:r>
              <a:rPr lang="en-US" sz="2200" i="1" dirty="0"/>
              <a:t>especially</a:t>
            </a:r>
            <a:r>
              <a:rPr lang="en-US" sz="2200" dirty="0"/>
              <a:t> on 64-bit systems.</a:t>
            </a:r>
          </a:p>
        </p:txBody>
      </p:sp>
      <p:grpSp>
        <p:nvGrpSpPr>
          <p:cNvPr id="19" name="Group 18"/>
          <p:cNvGrpSpPr/>
          <p:nvPr/>
        </p:nvGrpSpPr>
        <p:grpSpPr>
          <a:xfrm>
            <a:off x="228600" y="1730585"/>
            <a:ext cx="8686800" cy="822115"/>
            <a:chOff x="228600" y="1730585"/>
            <a:chExt cx="8686800" cy="822115"/>
          </a:xfrm>
        </p:grpSpPr>
        <p:grpSp>
          <p:nvGrpSpPr>
            <p:cNvPr id="11" name="Group 10"/>
            <p:cNvGrpSpPr/>
            <p:nvPr/>
          </p:nvGrpSpPr>
          <p:grpSpPr>
            <a:xfrm>
              <a:off x="228600" y="2019300"/>
              <a:ext cx="8686800" cy="533400"/>
              <a:chOff x="228600" y="2019300"/>
              <a:chExt cx="8686800" cy="533400"/>
            </a:xfrm>
          </p:grpSpPr>
          <p:sp>
            <p:nvSpPr>
              <p:cNvPr id="6" name="Rectangle 5"/>
              <p:cNvSpPr/>
              <p:nvPr/>
            </p:nvSpPr>
            <p:spPr>
              <a:xfrm>
                <a:off x="228600" y="2019300"/>
                <a:ext cx="8686800" cy="5334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0" y="2019300"/>
                <a:ext cx="152400"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43288" y="2019300"/>
                <a:ext cx="152400"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243263" y="2019300"/>
                <a:ext cx="152400"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729370" y="2019300"/>
                <a:ext cx="152400"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228600" y="1735723"/>
              <a:ext cx="2209800" cy="338554"/>
            </a:xfrm>
            <a:prstGeom prst="rect">
              <a:avLst/>
            </a:prstGeom>
            <a:noFill/>
          </p:spPr>
          <p:txBody>
            <a:bodyPr wrap="square" rtlCol="0">
              <a:spAutoFit/>
            </a:bodyPr>
            <a:lstStyle/>
            <a:p>
              <a:r>
                <a:rPr lang="en-US" sz="1600" b="1" dirty="0">
                  <a:latin typeface="Consolas" charset="0"/>
                  <a:ea typeface="Consolas" charset="0"/>
                  <a:cs typeface="Consolas" charset="0"/>
                </a:rPr>
                <a:t>0x0000550000000000</a:t>
              </a:r>
            </a:p>
          </p:txBody>
        </p:sp>
        <p:sp>
          <p:nvSpPr>
            <p:cNvPr id="18" name="TextBox 17"/>
            <p:cNvSpPr txBox="1"/>
            <p:nvPr/>
          </p:nvSpPr>
          <p:spPr>
            <a:xfrm>
              <a:off x="2971800" y="1730585"/>
              <a:ext cx="2438400" cy="338554"/>
            </a:xfrm>
            <a:prstGeom prst="rect">
              <a:avLst/>
            </a:prstGeom>
            <a:noFill/>
          </p:spPr>
          <p:txBody>
            <a:bodyPr wrap="square" rtlCol="0">
              <a:spAutoFit/>
            </a:bodyPr>
            <a:lstStyle/>
            <a:p>
              <a:pPr algn="r"/>
              <a:r>
                <a:rPr lang="en-US" sz="1600" b="1" dirty="0">
                  <a:latin typeface="Consolas" charset="0"/>
                  <a:ea typeface="Consolas" charset="0"/>
                  <a:cs typeface="Consolas" charset="0"/>
                </a:rPr>
                <a:t>0x00007FFFFFFFFFFF</a:t>
              </a:r>
            </a:p>
          </p:txBody>
        </p:sp>
      </p:grpSp>
      <p:sp>
        <p:nvSpPr>
          <p:cNvPr id="20" name="TextBox 19">
            <a:extLst>
              <a:ext uri="{FF2B5EF4-FFF2-40B4-BE49-F238E27FC236}">
                <a16:creationId xmlns:a16="http://schemas.microsoft.com/office/drawing/2014/main" id="{762B9C67-EB51-F748-B238-639968AFC02E}"/>
              </a:ext>
            </a:extLst>
          </p:cNvPr>
          <p:cNvSpPr txBox="1"/>
          <p:nvPr/>
        </p:nvSpPr>
        <p:spPr>
          <a:xfrm>
            <a:off x="5775122" y="4777721"/>
            <a:ext cx="2601227" cy="430887"/>
          </a:xfrm>
          <a:prstGeom prst="rect">
            <a:avLst/>
          </a:prstGeom>
          <a:noFill/>
        </p:spPr>
        <p:txBody>
          <a:bodyPr wrap="square" rtlCol="0">
            <a:spAutoFit/>
          </a:bodyPr>
          <a:lstStyle/>
          <a:p>
            <a:pPr algn="ctr"/>
            <a:r>
              <a:rPr lang="en-US" sz="2200"/>
              <a:t>see </a:t>
            </a:r>
            <a:r>
              <a:rPr lang="en-US" sz="2200" b="1">
                <a:latin typeface="Consolas" panose="020B0609020204030204" pitchFamily="49" charset="0"/>
                <a:cs typeface="Consolas" panose="020B0609020204030204" pitchFamily="49" charset="0"/>
              </a:rPr>
              <a:t>13_</a:t>
            </a:r>
            <a:r>
              <a:rPr lang="en-US" sz="2200" b="1" dirty="0">
                <a:latin typeface="Consolas" panose="020B0609020204030204" pitchFamily="49" charset="0"/>
                <a:cs typeface="Consolas" panose="020B0609020204030204" pitchFamily="49" charset="0"/>
              </a:rPr>
              <a:t>pmap.c</a:t>
            </a:r>
            <a:endParaRPr lang="en-US" sz="2200" dirty="0"/>
          </a:p>
        </p:txBody>
      </p:sp>
    </p:spTree>
    <p:extLst>
      <p:ext uri="{BB962C8B-B14F-4D97-AF65-F5344CB8AC3E}">
        <p14:creationId xmlns:p14="http://schemas.microsoft.com/office/powerpoint/2010/main" val="6938842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Honey, I blew up the heap</a:t>
            </a:r>
          </a:p>
        </p:txBody>
      </p:sp>
      <p:sp>
        <p:nvSpPr>
          <p:cNvPr id="3" name="Content Placeholder 2"/>
          <p:cNvSpPr>
            <a:spLocks noGrp="1"/>
          </p:cNvSpPr>
          <p:nvPr>
            <p:ph idx="1"/>
          </p:nvPr>
        </p:nvSpPr>
        <p:spPr>
          <a:xfrm>
            <a:off x="152400" y="495302"/>
            <a:ext cx="7543800" cy="1232405"/>
          </a:xfrm>
        </p:spPr>
        <p:txBody>
          <a:bodyPr/>
          <a:lstStyle/>
          <a:p>
            <a:r>
              <a:rPr lang="en-US" dirty="0"/>
              <a:t>processes can </a:t>
            </a:r>
            <a:r>
              <a:rPr lang="en-US" b="1" dirty="0"/>
              <a:t>ask the OS for new pages</a:t>
            </a:r>
            <a:endParaRPr lang="en-US" dirty="0"/>
          </a:p>
          <a:p>
            <a:r>
              <a:rPr lang="en-US" dirty="0"/>
              <a:t>when they're done with them, they can </a:t>
            </a:r>
            <a:r>
              <a:rPr lang="en-US" b="1" dirty="0"/>
              <a:t>give pages back</a:t>
            </a:r>
          </a:p>
          <a:p>
            <a:r>
              <a:rPr lang="en-US" b="1" dirty="0"/>
              <a:t>this is what [s]</a:t>
            </a:r>
            <a:r>
              <a:rPr lang="en-US" b="1" dirty="0" err="1"/>
              <a:t>brk</a:t>
            </a:r>
            <a:r>
              <a:rPr lang="en-US" b="1" dirty="0"/>
              <a:t>() does!</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18</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101629184"/>
              </p:ext>
            </p:extLst>
          </p:nvPr>
        </p:nvGraphicFramePr>
        <p:xfrm>
          <a:off x="7772400" y="571500"/>
          <a:ext cx="1143000" cy="3771638"/>
        </p:xfrm>
        <a:graphic>
          <a:graphicData uri="http://schemas.openxmlformats.org/drawingml/2006/table">
            <a:tbl>
              <a:tblPr bandRow="1">
                <a:tableStyleId>{5C22544A-7EE6-4342-B048-85BDC9FD1C3A}</a:tableStyleId>
              </a:tblPr>
              <a:tblGrid>
                <a:gridCol w="1143000">
                  <a:extLst>
                    <a:ext uri="{9D8B030D-6E8A-4147-A177-3AD203B41FA5}">
                      <a16:colId xmlns:a16="http://schemas.microsoft.com/office/drawing/2014/main" val="181283034"/>
                    </a:ext>
                  </a:extLst>
                </a:gridCol>
              </a:tblGrid>
              <a:tr h="642012">
                <a:tc>
                  <a:txBody>
                    <a:bodyPr/>
                    <a:lstStyle/>
                    <a:p>
                      <a:pPr algn="ctr"/>
                      <a:r>
                        <a:rPr lang="en-US" sz="2400" b="1" dirty="0"/>
                        <a:t>Stack</a:t>
                      </a:r>
                    </a:p>
                  </a:txBody>
                  <a:tcPr anchor="ctr">
                    <a:solidFill>
                      <a:schemeClr val="tx2">
                        <a:lumMod val="60000"/>
                        <a:lumOff val="40000"/>
                      </a:schemeClr>
                    </a:solidFill>
                  </a:tcPr>
                </a:tc>
                <a:extLst>
                  <a:ext uri="{0D108BD9-81ED-4DB2-BD59-A6C34878D82A}">
                    <a16:rowId xmlns:a16="http://schemas.microsoft.com/office/drawing/2014/main" val="3070989390"/>
                  </a:ext>
                </a:extLst>
              </a:tr>
              <a:tr h="1564813">
                <a:tc>
                  <a:txBody>
                    <a:bodyPr/>
                    <a:lstStyle/>
                    <a:p>
                      <a:pPr algn="ctr"/>
                      <a:endParaRPr lang="en-US" sz="2400" b="1" dirty="0"/>
                    </a:p>
                  </a:txBody>
                  <a:tcPr anchor="ctr"/>
                </a:tc>
                <a:extLst>
                  <a:ext uri="{0D108BD9-81ED-4DB2-BD59-A6C34878D82A}">
                    <a16:rowId xmlns:a16="http://schemas.microsoft.com/office/drawing/2014/main" val="577096126"/>
                  </a:ext>
                </a:extLst>
              </a:tr>
              <a:tr h="1564813">
                <a:tc>
                  <a:txBody>
                    <a:bodyPr/>
                    <a:lstStyle/>
                    <a:p>
                      <a:pPr algn="ctr"/>
                      <a:r>
                        <a:rPr lang="en-US" sz="2400" b="1" dirty="0"/>
                        <a:t>Heap</a:t>
                      </a:r>
                    </a:p>
                  </a:txBody>
                  <a:tcPr anchor="ctr">
                    <a:solidFill>
                      <a:schemeClr val="accent2">
                        <a:lumMod val="60000"/>
                        <a:lumOff val="40000"/>
                      </a:schemeClr>
                    </a:solidFill>
                  </a:tcPr>
                </a:tc>
                <a:extLst>
                  <a:ext uri="{0D108BD9-81ED-4DB2-BD59-A6C34878D82A}">
                    <a16:rowId xmlns:a16="http://schemas.microsoft.com/office/drawing/2014/main" val="1366557411"/>
                  </a:ext>
                </a:extLst>
              </a:tr>
            </a:tbl>
          </a:graphicData>
        </a:graphic>
      </p:graphicFrame>
      <p:sp>
        <p:nvSpPr>
          <p:cNvPr id="8" name="Rectangle 7"/>
          <p:cNvSpPr/>
          <p:nvPr/>
        </p:nvSpPr>
        <p:spPr>
          <a:xfrm>
            <a:off x="2983046" y="3829674"/>
            <a:ext cx="1882508" cy="60854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t>OS Kernel</a:t>
            </a:r>
          </a:p>
        </p:txBody>
      </p:sp>
      <p:sp>
        <p:nvSpPr>
          <p:cNvPr id="9" name="Rectangle 8"/>
          <p:cNvSpPr/>
          <p:nvPr/>
        </p:nvSpPr>
        <p:spPr>
          <a:xfrm>
            <a:off x="7781544" y="2231136"/>
            <a:ext cx="1124712" cy="56636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peech Bubble: Oval 10"/>
          <p:cNvSpPr/>
          <p:nvPr/>
        </p:nvSpPr>
        <p:spPr>
          <a:xfrm>
            <a:off x="4800600" y="2300364"/>
            <a:ext cx="2533650" cy="595765"/>
          </a:xfrm>
          <a:prstGeom prst="wedgeEllipseCallout">
            <a:avLst>
              <a:gd name="adj1" fmla="val 73891"/>
              <a:gd name="adj2" fmla="val 2102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err="1"/>
              <a:t>gimme</a:t>
            </a:r>
            <a:r>
              <a:rPr lang="en-US" sz="1800" b="1" dirty="0"/>
              <a:t> a page!</a:t>
            </a:r>
          </a:p>
        </p:txBody>
      </p:sp>
      <p:sp>
        <p:nvSpPr>
          <p:cNvPr id="12" name="Speech Bubble: Oval 11"/>
          <p:cNvSpPr/>
          <p:nvPr/>
        </p:nvSpPr>
        <p:spPr>
          <a:xfrm>
            <a:off x="4491038" y="2875268"/>
            <a:ext cx="990600" cy="462069"/>
          </a:xfrm>
          <a:prstGeom prst="wedgeEllipseCallout">
            <a:avLst>
              <a:gd name="adj1" fmla="val -46108"/>
              <a:gd name="adj2" fmla="val 168151"/>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800" b="1" dirty="0"/>
              <a:t>OK!</a:t>
            </a:r>
          </a:p>
        </p:txBody>
      </p:sp>
      <p:sp>
        <p:nvSpPr>
          <p:cNvPr id="13" name="Speech Bubble: Oval 12"/>
          <p:cNvSpPr/>
          <p:nvPr/>
        </p:nvSpPr>
        <p:spPr>
          <a:xfrm>
            <a:off x="5410200" y="3288045"/>
            <a:ext cx="2133600" cy="772663"/>
          </a:xfrm>
          <a:prstGeom prst="wedgeEllipseCallout">
            <a:avLst>
              <a:gd name="adj1" fmla="val 88151"/>
              <a:gd name="adj2" fmla="val -9579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I'm done with this.</a:t>
            </a:r>
          </a:p>
        </p:txBody>
      </p:sp>
      <p:sp>
        <p:nvSpPr>
          <p:cNvPr id="14" name="Speech Bubble: Oval 13"/>
          <p:cNvSpPr/>
          <p:nvPr/>
        </p:nvSpPr>
        <p:spPr>
          <a:xfrm>
            <a:off x="5146760" y="4194404"/>
            <a:ext cx="2713250" cy="1081692"/>
          </a:xfrm>
          <a:prstGeom prst="wedgeEllipseCallout">
            <a:avLst>
              <a:gd name="adj1" fmla="val -64254"/>
              <a:gd name="adj2" fmla="val -34424"/>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800" b="1" dirty="0"/>
              <a:t>thanks! someone else can use it.</a:t>
            </a:r>
          </a:p>
        </p:txBody>
      </p:sp>
      <p:sp>
        <p:nvSpPr>
          <p:cNvPr id="15" name="TextBox 14"/>
          <p:cNvSpPr txBox="1"/>
          <p:nvPr/>
        </p:nvSpPr>
        <p:spPr>
          <a:xfrm>
            <a:off x="228600" y="1738231"/>
            <a:ext cx="4419600" cy="769441"/>
          </a:xfrm>
          <a:prstGeom prst="rect">
            <a:avLst/>
          </a:prstGeom>
          <a:noFill/>
        </p:spPr>
        <p:txBody>
          <a:bodyPr wrap="square" rtlCol="0">
            <a:spAutoFit/>
          </a:bodyPr>
          <a:lstStyle/>
          <a:p>
            <a:pPr algn="ctr"/>
            <a:r>
              <a:rPr lang="en-US" sz="2200" dirty="0"/>
              <a:t>another way of asking for pages is with </a:t>
            </a:r>
            <a:r>
              <a:rPr lang="en-US" sz="2200" b="1" dirty="0" err="1"/>
              <a:t>mmap</a:t>
            </a:r>
            <a:r>
              <a:rPr lang="en-US" sz="2200" b="1" dirty="0"/>
              <a:t>(); </a:t>
            </a:r>
            <a:r>
              <a:rPr lang="en-US" sz="2200" dirty="0"/>
              <a:t>see </a:t>
            </a:r>
            <a:r>
              <a:rPr lang="en-US" sz="2200" b="1" dirty="0">
                <a:latin typeface="Consolas" panose="020B0609020204030204" pitchFamily="49" charset="0"/>
                <a:cs typeface="Consolas" panose="020B0609020204030204" pitchFamily="49" charset="0"/>
              </a:rPr>
              <a:t>13_mmap.c</a:t>
            </a:r>
            <a:r>
              <a:rPr lang="en-US" sz="2200" dirty="0"/>
              <a:t>!</a:t>
            </a:r>
          </a:p>
        </p:txBody>
      </p:sp>
    </p:spTree>
    <p:extLst>
      <p:ext uri="{BB962C8B-B14F-4D97-AF65-F5344CB8AC3E}">
        <p14:creationId xmlns:p14="http://schemas.microsoft.com/office/powerpoint/2010/main" val="2583029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P spid="9" grpId="0" animBg="1"/>
      <p:bldP spid="9" grpId="1" animBg="1"/>
      <p:bldP spid="11" grpId="0" animBg="1"/>
      <p:bldP spid="12" grpId="0" animBg="1"/>
      <p:bldP spid="13" grpId="0" animBg="1"/>
      <p:bldP spid="14" grpId="0" animBg="1"/>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Calling Conventions</a:t>
            </a:r>
            <a:br>
              <a:rPr lang="en-US" dirty="0"/>
            </a:br>
            <a:r>
              <a:rPr lang="en-US" sz="1800" dirty="0"/>
              <a:t>Cause </a:t>
            </a:r>
            <a:r>
              <a:rPr lang="en-US" sz="1800"/>
              <a:t>otherwise we'll run out of time next class</a:t>
            </a:r>
            <a:endParaRPr lang="en-US" dirty="0"/>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19</a:t>
            </a:fld>
            <a:endParaRPr lang="en-US"/>
          </a:p>
        </p:txBody>
      </p:sp>
    </p:spTree>
    <p:extLst>
      <p:ext uri="{BB962C8B-B14F-4D97-AF65-F5344CB8AC3E}">
        <p14:creationId xmlns:p14="http://schemas.microsoft.com/office/powerpoint/2010/main" val="28065387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Class announcements</a:t>
            </a:r>
          </a:p>
        </p:txBody>
      </p:sp>
      <p:sp>
        <p:nvSpPr>
          <p:cNvPr id="3" name="Content Placeholder 2"/>
          <p:cNvSpPr>
            <a:spLocks noGrp="1"/>
          </p:cNvSpPr>
          <p:nvPr>
            <p:ph idx="1"/>
          </p:nvPr>
        </p:nvSpPr>
        <p:spPr/>
        <p:txBody>
          <a:bodyPr/>
          <a:lstStyle/>
          <a:p>
            <a:r>
              <a:rPr lang="en-US" dirty="0">
                <a:sym typeface="Wingdings" pitchFamily="2" charset="2"/>
              </a:rPr>
              <a:t>man idk about the exams </a:t>
            </a:r>
            <a:r>
              <a:rPr lang="en-US" dirty="0" err="1">
                <a:sym typeface="Wingdings" pitchFamily="2" charset="2"/>
              </a:rPr>
              <a:t>shhhhhhh</a:t>
            </a:r>
            <a:endParaRPr lang="en-US" dirty="0">
              <a:sym typeface="Wingdings" pitchFamily="2" charset="2"/>
            </a:endParaRP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2</a:t>
            </a:fld>
            <a:endParaRPr 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I just met you </a:t>
            </a:r>
            <a:r>
              <a:rPr lang="en-US" sz="1050" dirty="0"/>
              <a:t>I'm sorry</a:t>
            </a:r>
            <a:endParaRPr lang="en-US" dirty="0"/>
          </a:p>
        </p:txBody>
      </p:sp>
      <p:sp>
        <p:nvSpPr>
          <p:cNvPr id="3" name="Content Placeholder 2"/>
          <p:cNvSpPr>
            <a:spLocks noGrp="1"/>
          </p:cNvSpPr>
          <p:nvPr>
            <p:ph idx="1"/>
          </p:nvPr>
        </p:nvSpPr>
        <p:spPr>
          <a:xfrm>
            <a:off x="152400" y="495301"/>
            <a:ext cx="8991600" cy="853973"/>
          </a:xfrm>
        </p:spPr>
        <p:txBody>
          <a:bodyPr/>
          <a:lstStyle/>
          <a:p>
            <a:r>
              <a:rPr lang="en-US" dirty="0"/>
              <a:t>the stack holds </a:t>
            </a:r>
            <a:r>
              <a:rPr lang="en-US" b="1" dirty="0"/>
              <a:t>activation records; </a:t>
            </a:r>
            <a:r>
              <a:rPr lang="en-US" dirty="0"/>
              <a:t>calls push an AR; returns pop</a:t>
            </a:r>
          </a:p>
          <a:p>
            <a:r>
              <a:rPr lang="en-US" dirty="0"/>
              <a:t>but </a:t>
            </a:r>
            <a:r>
              <a:rPr lang="en-US" b="1" dirty="0"/>
              <a:t>what about the rest of the machinery?</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20</a:t>
            </a:fld>
            <a:endParaRPr lang="en-US"/>
          </a:p>
        </p:txBody>
      </p:sp>
      <p:sp>
        <p:nvSpPr>
          <p:cNvPr id="7" name="TextBox 6"/>
          <p:cNvSpPr txBox="1"/>
          <p:nvPr/>
        </p:nvSpPr>
        <p:spPr>
          <a:xfrm rot="320091">
            <a:off x="901378" y="1367860"/>
            <a:ext cx="2405467" cy="584775"/>
          </a:xfrm>
          <a:prstGeom prst="rect">
            <a:avLst/>
          </a:prstGeom>
          <a:noFill/>
        </p:spPr>
        <p:txBody>
          <a:bodyPr wrap="none" rtlCol="0">
            <a:spAutoFit/>
          </a:bodyPr>
          <a:lstStyle/>
          <a:p>
            <a:pPr algn="ctr"/>
            <a:r>
              <a:rPr lang="en-US" sz="3200" dirty="0"/>
              <a:t>parameters?</a:t>
            </a:r>
          </a:p>
        </p:txBody>
      </p:sp>
      <p:sp>
        <p:nvSpPr>
          <p:cNvPr id="8" name="TextBox 7"/>
          <p:cNvSpPr txBox="1"/>
          <p:nvPr/>
        </p:nvSpPr>
        <p:spPr>
          <a:xfrm>
            <a:off x="4307778" y="1598747"/>
            <a:ext cx="2884509" cy="584775"/>
          </a:xfrm>
          <a:prstGeom prst="rect">
            <a:avLst/>
          </a:prstGeom>
          <a:noFill/>
        </p:spPr>
        <p:txBody>
          <a:bodyPr wrap="none" rtlCol="0">
            <a:spAutoFit/>
          </a:bodyPr>
          <a:lstStyle/>
          <a:p>
            <a:pPr algn="ctr"/>
            <a:r>
              <a:rPr lang="en-US" sz="3200" b="1" dirty="0"/>
              <a:t>stack pointer?</a:t>
            </a:r>
          </a:p>
        </p:txBody>
      </p:sp>
      <p:sp>
        <p:nvSpPr>
          <p:cNvPr id="9" name="TextBox 8"/>
          <p:cNvSpPr txBox="1"/>
          <p:nvPr/>
        </p:nvSpPr>
        <p:spPr>
          <a:xfrm rot="20770090">
            <a:off x="1402361" y="2354850"/>
            <a:ext cx="2699522" cy="584775"/>
          </a:xfrm>
          <a:prstGeom prst="rect">
            <a:avLst/>
          </a:prstGeom>
          <a:noFill/>
        </p:spPr>
        <p:txBody>
          <a:bodyPr wrap="none" rtlCol="0">
            <a:spAutoFit/>
          </a:bodyPr>
          <a:lstStyle/>
          <a:p>
            <a:pPr algn="ctr"/>
            <a:r>
              <a:rPr lang="en-US" sz="3200"/>
              <a:t>return values?</a:t>
            </a:r>
            <a:endParaRPr lang="en-US" sz="3200" dirty="0"/>
          </a:p>
        </p:txBody>
      </p:sp>
      <p:sp>
        <p:nvSpPr>
          <p:cNvPr id="11" name="TextBox 10"/>
          <p:cNvSpPr txBox="1"/>
          <p:nvPr/>
        </p:nvSpPr>
        <p:spPr>
          <a:xfrm>
            <a:off x="3866425" y="3091060"/>
            <a:ext cx="2442785" cy="584775"/>
          </a:xfrm>
          <a:prstGeom prst="rect">
            <a:avLst/>
          </a:prstGeom>
          <a:noFill/>
        </p:spPr>
        <p:txBody>
          <a:bodyPr wrap="none" rtlCol="0">
            <a:spAutoFit/>
          </a:bodyPr>
          <a:lstStyle/>
          <a:p>
            <a:pPr algn="ctr"/>
            <a:r>
              <a:rPr lang="en-US" sz="3200" i="1" dirty="0"/>
              <a:t>control flow?</a:t>
            </a:r>
          </a:p>
        </p:txBody>
      </p:sp>
      <p:sp>
        <p:nvSpPr>
          <p:cNvPr id="13" name="TextBox 12"/>
          <p:cNvSpPr txBox="1"/>
          <p:nvPr/>
        </p:nvSpPr>
        <p:spPr>
          <a:xfrm rot="821413">
            <a:off x="6060236" y="2468400"/>
            <a:ext cx="2024914" cy="584775"/>
          </a:xfrm>
          <a:prstGeom prst="rect">
            <a:avLst/>
          </a:prstGeom>
          <a:noFill/>
        </p:spPr>
        <p:txBody>
          <a:bodyPr wrap="none" rtlCol="0">
            <a:spAutoFit/>
          </a:bodyPr>
          <a:lstStyle/>
          <a:p>
            <a:pPr algn="ctr"/>
            <a:r>
              <a:rPr lang="en-US" sz="3200"/>
              <a:t>contracts?</a:t>
            </a:r>
            <a:endParaRPr lang="en-US" sz="3200" dirty="0"/>
          </a:p>
        </p:txBody>
      </p:sp>
      <p:sp>
        <p:nvSpPr>
          <p:cNvPr id="14" name="TextBox 13"/>
          <p:cNvSpPr txBox="1"/>
          <p:nvPr/>
        </p:nvSpPr>
        <p:spPr>
          <a:xfrm>
            <a:off x="2104113" y="3914382"/>
            <a:ext cx="5088174" cy="830997"/>
          </a:xfrm>
          <a:prstGeom prst="rect">
            <a:avLst/>
          </a:prstGeom>
          <a:noFill/>
        </p:spPr>
        <p:txBody>
          <a:bodyPr wrap="square" rtlCol="0">
            <a:spAutoFit/>
          </a:bodyPr>
          <a:lstStyle/>
          <a:p>
            <a:pPr algn="ctr"/>
            <a:r>
              <a:rPr lang="en-US" sz="2400"/>
              <a:t>these and other questions are answered by </a:t>
            </a:r>
            <a:r>
              <a:rPr lang="en-US" sz="2400" b="1"/>
              <a:t>calling conventions</a:t>
            </a:r>
            <a:endParaRPr lang="en-US" sz="2400" dirty="0"/>
          </a:p>
        </p:txBody>
      </p:sp>
    </p:spTree>
    <p:extLst>
      <p:ext uri="{BB962C8B-B14F-4D97-AF65-F5344CB8AC3E}">
        <p14:creationId xmlns:p14="http://schemas.microsoft.com/office/powerpoint/2010/main" val="14430789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calling convention?</a:t>
            </a:r>
          </a:p>
        </p:txBody>
      </p:sp>
      <p:sp>
        <p:nvSpPr>
          <p:cNvPr id="3" name="Content Placeholder 2"/>
          <p:cNvSpPr>
            <a:spLocks noGrp="1"/>
          </p:cNvSpPr>
          <p:nvPr>
            <p:ph idx="1"/>
          </p:nvPr>
        </p:nvSpPr>
        <p:spPr>
          <a:xfrm>
            <a:off x="152400" y="495302"/>
            <a:ext cx="8991600" cy="1523564"/>
          </a:xfrm>
        </p:spPr>
        <p:txBody>
          <a:bodyPr>
            <a:normAutofit/>
          </a:bodyPr>
          <a:lstStyle/>
          <a:p>
            <a:r>
              <a:rPr lang="en-US" dirty="0"/>
              <a:t>it's how functions call one another</a:t>
            </a:r>
            <a:r>
              <a:rPr lang="mr-IN" dirty="0"/>
              <a:t>…</a:t>
            </a:r>
            <a:r>
              <a:rPr lang="en-US" dirty="0"/>
              <a:t> </a:t>
            </a:r>
            <a:r>
              <a:rPr lang="en-US" b="1" dirty="0"/>
              <a:t>in machine language.</a:t>
            </a:r>
          </a:p>
          <a:p>
            <a:pPr lvl="1"/>
            <a:r>
              <a:rPr lang="en-US" dirty="0"/>
              <a:t>they are an </a:t>
            </a:r>
            <a:r>
              <a:rPr lang="en-US" b="1" dirty="0"/>
              <a:t>honor system </a:t>
            </a:r>
            <a:r>
              <a:rPr lang="en-US" dirty="0"/>
              <a:t>to make functions work together.</a:t>
            </a:r>
          </a:p>
          <a:p>
            <a:r>
              <a:rPr lang="en-US" dirty="0"/>
              <a:t>one of the </a:t>
            </a:r>
            <a:r>
              <a:rPr lang="en-US" i="1" dirty="0"/>
              <a:t>reasons</a:t>
            </a:r>
            <a:r>
              <a:rPr lang="en-US" dirty="0"/>
              <a:t> we made HLLs was to abstract this machinery</a:t>
            </a:r>
          </a:p>
          <a:p>
            <a:r>
              <a:rPr lang="en-US" dirty="0"/>
              <a:t>but when dealing with low-level software, it inevitably comes up.</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21</a:t>
            </a:fld>
            <a:endParaRPr lang="en-US"/>
          </a:p>
        </p:txBody>
      </p:sp>
      <p:grpSp>
        <p:nvGrpSpPr>
          <p:cNvPr id="7" name="Group 6"/>
          <p:cNvGrpSpPr/>
          <p:nvPr/>
        </p:nvGrpSpPr>
        <p:grpSpPr>
          <a:xfrm>
            <a:off x="843987" y="2096852"/>
            <a:ext cx="4045353" cy="612517"/>
            <a:chOff x="996387" y="3317040"/>
            <a:chExt cx="4045353" cy="612517"/>
          </a:xfrm>
        </p:grpSpPr>
        <p:sp>
          <p:nvSpPr>
            <p:cNvPr id="8" name="Rectangle 7"/>
            <p:cNvSpPr/>
            <p:nvPr/>
          </p:nvSpPr>
          <p:spPr>
            <a:xfrm>
              <a:off x="996387" y="3319041"/>
              <a:ext cx="1066800" cy="6096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b="1" dirty="0" err="1">
                  <a:solidFill>
                    <a:schemeClr val="tx1"/>
                  </a:solidFill>
                </a:rPr>
                <a:t>one.c</a:t>
              </a:r>
              <a:endParaRPr lang="en-US" sz="2000" b="1" dirty="0">
                <a:solidFill>
                  <a:schemeClr val="tx1"/>
                </a:solidFill>
              </a:endParaRPr>
            </a:p>
          </p:txBody>
        </p:sp>
        <p:sp>
          <p:nvSpPr>
            <p:cNvPr id="9" name="Rectangle 8"/>
            <p:cNvSpPr/>
            <p:nvPr/>
          </p:nvSpPr>
          <p:spPr>
            <a:xfrm>
              <a:off x="2488557" y="3319957"/>
              <a:ext cx="1066800" cy="6096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err="1"/>
                <a:t>gcc</a:t>
              </a:r>
              <a:endParaRPr lang="en-US" sz="2000" b="1" dirty="0"/>
            </a:p>
          </p:txBody>
        </p:sp>
        <p:sp>
          <p:nvSpPr>
            <p:cNvPr id="10" name="Rectangle 9"/>
            <p:cNvSpPr/>
            <p:nvPr/>
          </p:nvSpPr>
          <p:spPr>
            <a:xfrm>
              <a:off x="3974940" y="3317040"/>
              <a:ext cx="1066800" cy="60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one.o</a:t>
              </a:r>
              <a:endParaRPr lang="en-US" sz="2000" b="1" dirty="0"/>
            </a:p>
          </p:txBody>
        </p:sp>
        <p:sp>
          <p:nvSpPr>
            <p:cNvPr id="11" name="Arrow: Right 23"/>
            <p:cNvSpPr/>
            <p:nvPr/>
          </p:nvSpPr>
          <p:spPr>
            <a:xfrm>
              <a:off x="2051612" y="3469440"/>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27"/>
            <p:cNvSpPr/>
            <p:nvPr/>
          </p:nvSpPr>
          <p:spPr>
            <a:xfrm>
              <a:off x="3549570" y="3469440"/>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838200" y="2860490"/>
            <a:ext cx="4045353" cy="612517"/>
            <a:chOff x="990600" y="4080678"/>
            <a:chExt cx="4045353" cy="612517"/>
          </a:xfrm>
        </p:grpSpPr>
        <p:sp>
          <p:nvSpPr>
            <p:cNvPr id="14" name="Rectangle 13"/>
            <p:cNvSpPr/>
            <p:nvPr/>
          </p:nvSpPr>
          <p:spPr>
            <a:xfrm>
              <a:off x="990600" y="4082679"/>
              <a:ext cx="1066800" cy="6096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b="1" dirty="0" err="1">
                  <a:solidFill>
                    <a:schemeClr val="tx1"/>
                  </a:solidFill>
                </a:rPr>
                <a:t>two.c</a:t>
              </a:r>
              <a:endParaRPr lang="en-US" sz="2000" b="1" dirty="0">
                <a:solidFill>
                  <a:schemeClr val="tx1"/>
                </a:solidFill>
              </a:endParaRPr>
            </a:p>
          </p:txBody>
        </p:sp>
        <p:sp>
          <p:nvSpPr>
            <p:cNvPr id="15" name="Rectangle 14"/>
            <p:cNvSpPr/>
            <p:nvPr/>
          </p:nvSpPr>
          <p:spPr>
            <a:xfrm>
              <a:off x="2482770" y="4083595"/>
              <a:ext cx="1066800" cy="609600"/>
            </a:xfrm>
            <a:prstGeom prst="rect">
              <a:avLst/>
            </a:prstGeom>
            <a:solidFill>
              <a:schemeClr val="tx2">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err="1"/>
                <a:t>msc</a:t>
              </a:r>
              <a:endParaRPr lang="en-US" sz="2000" b="1" dirty="0"/>
            </a:p>
          </p:txBody>
        </p:sp>
        <p:sp>
          <p:nvSpPr>
            <p:cNvPr id="16" name="Rectangle 15"/>
            <p:cNvSpPr/>
            <p:nvPr/>
          </p:nvSpPr>
          <p:spPr>
            <a:xfrm>
              <a:off x="3969153" y="4080678"/>
              <a:ext cx="1066800" cy="60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two.o</a:t>
              </a:r>
              <a:endParaRPr lang="en-US" sz="2000" b="1" dirty="0"/>
            </a:p>
          </p:txBody>
        </p:sp>
        <p:sp>
          <p:nvSpPr>
            <p:cNvPr id="17" name="Arrow: Right 24"/>
            <p:cNvSpPr/>
            <p:nvPr/>
          </p:nvSpPr>
          <p:spPr>
            <a:xfrm>
              <a:off x="2063187" y="4233717"/>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29"/>
            <p:cNvSpPr/>
            <p:nvPr/>
          </p:nvSpPr>
          <p:spPr>
            <a:xfrm>
              <a:off x="3543783" y="4233717"/>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4883553" y="2095500"/>
            <a:ext cx="1060047" cy="1374590"/>
            <a:chOff x="5035953" y="3315688"/>
            <a:chExt cx="1060047" cy="1374590"/>
          </a:xfrm>
        </p:grpSpPr>
        <p:sp>
          <p:nvSpPr>
            <p:cNvPr id="20" name="Rectangle 19"/>
            <p:cNvSpPr/>
            <p:nvPr/>
          </p:nvSpPr>
          <p:spPr>
            <a:xfrm>
              <a:off x="5455536" y="3315688"/>
              <a:ext cx="640464" cy="137459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err="1"/>
                <a:t>ld</a:t>
              </a:r>
              <a:endParaRPr lang="en-US" sz="2000" b="1" dirty="0"/>
            </a:p>
          </p:txBody>
        </p:sp>
        <p:sp>
          <p:nvSpPr>
            <p:cNvPr id="22" name="Arrow: Right 28"/>
            <p:cNvSpPr/>
            <p:nvPr/>
          </p:nvSpPr>
          <p:spPr>
            <a:xfrm>
              <a:off x="5041741" y="3469440"/>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Right 30"/>
            <p:cNvSpPr/>
            <p:nvPr/>
          </p:nvSpPr>
          <p:spPr>
            <a:xfrm>
              <a:off x="5035953" y="4232942"/>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5932026" y="2477995"/>
            <a:ext cx="2525372" cy="609600"/>
            <a:chOff x="6084425" y="3315688"/>
            <a:chExt cx="2525372" cy="609600"/>
          </a:xfrm>
        </p:grpSpPr>
        <p:sp>
          <p:nvSpPr>
            <p:cNvPr id="25" name="Rectangle 24"/>
            <p:cNvSpPr/>
            <p:nvPr/>
          </p:nvSpPr>
          <p:spPr>
            <a:xfrm>
              <a:off x="6509795" y="3315688"/>
              <a:ext cx="2100002" cy="609600"/>
            </a:xfrm>
            <a:prstGeom prst="rect">
              <a:avLst/>
            </a:prstGeom>
            <a:solidFill>
              <a:schemeClr val="accent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t>bad executable</a:t>
              </a:r>
            </a:p>
          </p:txBody>
        </p:sp>
        <p:sp>
          <p:nvSpPr>
            <p:cNvPr id="26" name="Arrow: Right 37"/>
            <p:cNvSpPr/>
            <p:nvPr/>
          </p:nvSpPr>
          <p:spPr>
            <a:xfrm>
              <a:off x="6084425" y="3468088"/>
              <a:ext cx="425370" cy="3048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TextBox 26"/>
          <p:cNvSpPr txBox="1"/>
          <p:nvPr/>
        </p:nvSpPr>
        <p:spPr>
          <a:xfrm>
            <a:off x="1066800" y="3580030"/>
            <a:ext cx="7162800" cy="769441"/>
          </a:xfrm>
          <a:prstGeom prst="rect">
            <a:avLst/>
          </a:prstGeom>
          <a:noFill/>
        </p:spPr>
        <p:txBody>
          <a:bodyPr wrap="square" rtlCol="0">
            <a:spAutoFit/>
          </a:bodyPr>
          <a:lstStyle/>
          <a:p>
            <a:pPr algn="ctr"/>
            <a:r>
              <a:rPr lang="en-US" sz="2200" dirty="0"/>
              <a:t>different compilers/languages can have </a:t>
            </a:r>
            <a:r>
              <a:rPr lang="en-US" sz="2200" i="1" dirty="0"/>
              <a:t>different calling conventions</a:t>
            </a:r>
            <a:r>
              <a:rPr lang="en-US" sz="2200" dirty="0"/>
              <a:t>, even on the </a:t>
            </a:r>
            <a:r>
              <a:rPr lang="en-US" sz="2200" b="1" dirty="0"/>
              <a:t>same CPU architecture!</a:t>
            </a:r>
          </a:p>
        </p:txBody>
      </p:sp>
    </p:spTree>
    <p:extLst>
      <p:ext uri="{BB962C8B-B14F-4D97-AF65-F5344CB8AC3E}">
        <p14:creationId xmlns:p14="http://schemas.microsoft.com/office/powerpoint/2010/main" val="2660785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truths</a:t>
            </a:r>
          </a:p>
        </p:txBody>
      </p:sp>
      <p:sp>
        <p:nvSpPr>
          <p:cNvPr id="3" name="Content Placeholder 2"/>
          <p:cNvSpPr>
            <a:spLocks noGrp="1"/>
          </p:cNvSpPr>
          <p:nvPr>
            <p:ph idx="1"/>
          </p:nvPr>
        </p:nvSpPr>
        <p:spPr>
          <a:xfrm>
            <a:off x="152400" y="495301"/>
            <a:ext cx="8991600" cy="533399"/>
          </a:xfrm>
        </p:spPr>
        <p:txBody>
          <a:bodyPr/>
          <a:lstStyle/>
          <a:p>
            <a:r>
              <a:rPr lang="en-US" dirty="0"/>
              <a:t>you're pretty much always </a:t>
            </a:r>
            <a:r>
              <a:rPr lang="en-US" dirty="0" err="1"/>
              <a:t>gonna</a:t>
            </a:r>
            <a:r>
              <a:rPr lang="en-US" dirty="0"/>
              <a:t> have</a:t>
            </a:r>
            <a:r>
              <a:rPr lang="mr-IN" dirty="0"/>
              <a:t>…</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22</a:t>
            </a:fld>
            <a:endParaRPr lang="en-US"/>
          </a:p>
        </p:txBody>
      </p:sp>
      <p:graphicFrame>
        <p:nvGraphicFramePr>
          <p:cNvPr id="6" name="Table 5"/>
          <p:cNvGraphicFramePr>
            <a:graphicFrameLocks noGrp="1"/>
          </p:cNvGraphicFramePr>
          <p:nvPr/>
        </p:nvGraphicFramePr>
        <p:xfrm>
          <a:off x="6705600" y="1096304"/>
          <a:ext cx="2209800" cy="2849880"/>
        </p:xfrm>
        <a:graphic>
          <a:graphicData uri="http://schemas.openxmlformats.org/drawingml/2006/table">
            <a:tbl>
              <a:tblPr firstRow="1" bandRow="1">
                <a:tableStyleId>{5940675A-B579-460E-94D1-54222C63F5DA}</a:tableStyleId>
              </a:tblPr>
              <a:tblGrid>
                <a:gridCol w="2209800">
                  <a:extLst>
                    <a:ext uri="{9D8B030D-6E8A-4147-A177-3AD203B41FA5}">
                      <a16:colId xmlns:a16="http://schemas.microsoft.com/office/drawing/2014/main" val="20000"/>
                    </a:ext>
                  </a:extLst>
                </a:gridCol>
              </a:tblGrid>
              <a:tr h="381000">
                <a:tc>
                  <a:txBody>
                    <a:bodyPr/>
                    <a:lstStyle/>
                    <a:p>
                      <a:pPr algn="ctr"/>
                      <a:r>
                        <a:rPr lang="en-US" i="1" dirty="0"/>
                        <a:t>main's caller</a:t>
                      </a: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381000">
                <a:tc>
                  <a:txBody>
                    <a:bodyPr/>
                    <a:lstStyle/>
                    <a:p>
                      <a:r>
                        <a:rPr lang="en-US" sz="2000" b="0" i="1" dirty="0">
                          <a:latin typeface="Consolas" pitchFamily="49" charset="0"/>
                          <a:cs typeface="Consolas" pitchFamily="49" charset="0"/>
                        </a:rPr>
                        <a:t>return address</a:t>
                      </a:r>
                    </a:p>
                    <a:p>
                      <a:r>
                        <a:rPr lang="en-US" sz="2000" b="1" dirty="0" err="1">
                          <a:latin typeface="Consolas" pitchFamily="49" charset="0"/>
                          <a:cs typeface="Consolas" pitchFamily="49" charset="0"/>
                        </a:rPr>
                        <a:t>argc</a:t>
                      </a:r>
                      <a:r>
                        <a:rPr lang="en-US" sz="2000" b="1" dirty="0">
                          <a:latin typeface="Consolas" pitchFamily="49" charset="0"/>
                          <a:cs typeface="Consolas" pitchFamily="49" charset="0"/>
                        </a:rPr>
                        <a:t> = 1</a:t>
                      </a:r>
                    </a:p>
                    <a:p>
                      <a:r>
                        <a:rPr lang="en-US" sz="2000" b="1" dirty="0" err="1">
                          <a:latin typeface="Consolas" pitchFamily="49" charset="0"/>
                          <a:cs typeface="Consolas" pitchFamily="49" charset="0"/>
                        </a:rPr>
                        <a:t>argv</a:t>
                      </a:r>
                      <a:r>
                        <a:rPr lang="en-US" sz="2000" b="1" dirty="0">
                          <a:latin typeface="Consolas" pitchFamily="49" charset="0"/>
                          <a:cs typeface="Consolas" pitchFamily="49" charset="0"/>
                        </a:rPr>
                        <a:t> = ...</a:t>
                      </a:r>
                    </a:p>
                  </a:txBody>
                  <a:tcPr>
                    <a:solidFill>
                      <a:schemeClr val="accent1">
                        <a:lumMod val="40000"/>
                        <a:lumOff val="60000"/>
                      </a:schemeClr>
                    </a:solidFill>
                  </a:tcPr>
                </a:tc>
                <a:extLst>
                  <a:ext uri="{0D108BD9-81ED-4DB2-BD59-A6C34878D82A}">
                    <a16:rowId xmlns:a16="http://schemas.microsoft.com/office/drawing/2014/main" val="10001"/>
                  </a:ext>
                </a:extLst>
              </a:tr>
              <a:tr h="457200">
                <a:tc>
                  <a:txBody>
                    <a:bodyPr/>
                    <a:lstStyle/>
                    <a:p>
                      <a:r>
                        <a:rPr lang="en-US" sz="2000" b="0" i="1" dirty="0">
                          <a:latin typeface="Consolas" pitchFamily="49" charset="0"/>
                          <a:cs typeface="Consolas" pitchFamily="49" charset="0"/>
                        </a:rPr>
                        <a:t>return address</a:t>
                      </a:r>
                    </a:p>
                    <a:p>
                      <a:r>
                        <a:rPr lang="en-US" sz="2000" b="1" dirty="0">
                          <a:latin typeface="Consolas" pitchFamily="49" charset="0"/>
                          <a:cs typeface="Consolas" pitchFamily="49" charset="0"/>
                        </a:rPr>
                        <a:t>x = 10</a:t>
                      </a:r>
                    </a:p>
                    <a:p>
                      <a:r>
                        <a:rPr lang="en-US" sz="2000" b="1" dirty="0">
                          <a:latin typeface="Consolas" pitchFamily="49" charset="0"/>
                          <a:cs typeface="Consolas" pitchFamily="49" charset="0"/>
                        </a:rPr>
                        <a:t>y = 25</a:t>
                      </a:r>
                    </a:p>
                  </a:txBody>
                  <a:tcPr>
                    <a:solidFill>
                      <a:schemeClr val="accent2">
                        <a:lumMod val="60000"/>
                        <a:lumOff val="40000"/>
                      </a:schemeClr>
                    </a:solidFill>
                  </a:tcPr>
                </a:tc>
                <a:extLst>
                  <a:ext uri="{0D108BD9-81ED-4DB2-BD59-A6C34878D82A}">
                    <a16:rowId xmlns:a16="http://schemas.microsoft.com/office/drawing/2014/main" val="10002"/>
                  </a:ext>
                </a:extLst>
              </a:tr>
              <a:tr h="457200">
                <a:tc>
                  <a:txBody>
                    <a:bodyPr/>
                    <a:lstStyle/>
                    <a:p>
                      <a:pPr algn="ctr"/>
                      <a:r>
                        <a:rPr lang="en-US" i="1" dirty="0"/>
                        <a:t>garbage</a:t>
                      </a: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7" name="Group 6"/>
          <p:cNvGrpSpPr/>
          <p:nvPr/>
        </p:nvGrpSpPr>
        <p:grpSpPr>
          <a:xfrm>
            <a:off x="5991748" y="3249825"/>
            <a:ext cx="684174" cy="400110"/>
            <a:chOff x="5945226" y="1820008"/>
            <a:chExt cx="684174" cy="400110"/>
          </a:xfrm>
        </p:grpSpPr>
        <p:sp>
          <p:nvSpPr>
            <p:cNvPr id="8" name="TextBox 7"/>
            <p:cNvSpPr txBox="1"/>
            <p:nvPr/>
          </p:nvSpPr>
          <p:spPr>
            <a:xfrm>
              <a:off x="5945226" y="1820008"/>
              <a:ext cx="455574" cy="400110"/>
            </a:xfrm>
            <a:prstGeom prst="rect">
              <a:avLst/>
            </a:prstGeom>
            <a:noFill/>
          </p:spPr>
          <p:txBody>
            <a:bodyPr wrap="none" rtlCol="0">
              <a:spAutoFit/>
            </a:bodyPr>
            <a:lstStyle/>
            <a:p>
              <a:pPr algn="r"/>
              <a:r>
                <a:rPr lang="en-US" sz="2000" b="1" dirty="0" err="1"/>
                <a:t>sp</a:t>
              </a:r>
              <a:endParaRPr lang="en-US" sz="2000" b="1" dirty="0"/>
            </a:p>
          </p:txBody>
        </p:sp>
        <p:sp>
          <p:nvSpPr>
            <p:cNvPr id="9" name="Right Arrow 8"/>
            <p:cNvSpPr/>
            <p:nvPr/>
          </p:nvSpPr>
          <p:spPr>
            <a:xfrm>
              <a:off x="6400800" y="1943100"/>
              <a:ext cx="228600" cy="24771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p:cNvSpPr txBox="1"/>
          <p:nvPr/>
        </p:nvSpPr>
        <p:spPr>
          <a:xfrm>
            <a:off x="7048500" y="647700"/>
            <a:ext cx="1524000" cy="461665"/>
          </a:xfrm>
          <a:prstGeom prst="rect">
            <a:avLst/>
          </a:prstGeom>
          <a:noFill/>
        </p:spPr>
        <p:txBody>
          <a:bodyPr wrap="square" rtlCol="0">
            <a:spAutoFit/>
          </a:bodyPr>
          <a:lstStyle/>
          <a:p>
            <a:pPr algn="ctr"/>
            <a:r>
              <a:rPr lang="en-US" sz="2400" b="1"/>
              <a:t>Stack</a:t>
            </a:r>
          </a:p>
        </p:txBody>
      </p:sp>
      <p:sp>
        <p:nvSpPr>
          <p:cNvPr id="14" name="TextBox 13"/>
          <p:cNvSpPr txBox="1"/>
          <p:nvPr/>
        </p:nvSpPr>
        <p:spPr>
          <a:xfrm>
            <a:off x="5486400" y="1021078"/>
            <a:ext cx="1267348" cy="430887"/>
          </a:xfrm>
          <a:prstGeom prst="rect">
            <a:avLst/>
          </a:prstGeom>
          <a:noFill/>
        </p:spPr>
        <p:txBody>
          <a:bodyPr wrap="square" rtlCol="0">
            <a:spAutoFit/>
          </a:bodyPr>
          <a:lstStyle/>
          <a:p>
            <a:pPr algn="ctr"/>
            <a:r>
              <a:rPr lang="en-US" sz="2200" dirty="0"/>
              <a:t>a stack.</a:t>
            </a:r>
            <a:endParaRPr lang="en-US" sz="2200" b="1" dirty="0"/>
          </a:p>
        </p:txBody>
      </p:sp>
      <p:sp>
        <p:nvSpPr>
          <p:cNvPr id="15" name="TextBox 14"/>
          <p:cNvSpPr txBox="1"/>
          <p:nvPr/>
        </p:nvSpPr>
        <p:spPr>
          <a:xfrm>
            <a:off x="5444322" y="2231119"/>
            <a:ext cx="1351504" cy="1107996"/>
          </a:xfrm>
          <a:prstGeom prst="rect">
            <a:avLst/>
          </a:prstGeom>
          <a:noFill/>
        </p:spPr>
        <p:txBody>
          <a:bodyPr wrap="square" rtlCol="0">
            <a:spAutoFit/>
          </a:bodyPr>
          <a:lstStyle/>
          <a:p>
            <a:pPr algn="ctr"/>
            <a:r>
              <a:rPr lang="en-US" sz="2200" dirty="0"/>
              <a:t>a stack pointer register.</a:t>
            </a:r>
            <a:endParaRPr lang="en-US" sz="2200" b="1" dirty="0"/>
          </a:p>
        </p:txBody>
      </p:sp>
      <p:sp>
        <p:nvSpPr>
          <p:cNvPr id="16" name="TextBox 15"/>
          <p:cNvSpPr txBox="1"/>
          <p:nvPr/>
        </p:nvSpPr>
        <p:spPr>
          <a:xfrm>
            <a:off x="1178662" y="1028700"/>
            <a:ext cx="3886200" cy="2677656"/>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int</a:t>
            </a:r>
            <a:r>
              <a:rPr lang="en-US" sz="2400" b="1" dirty="0">
                <a:latin typeface="Consolas" pitchFamily="49" charset="0"/>
                <a:cs typeface="Consolas" pitchFamily="49" charset="0"/>
              </a:rPr>
              <a:t> main(...) {</a:t>
            </a:r>
          </a:p>
          <a:p>
            <a:r>
              <a:rPr lang="en-US" sz="2400" b="1" dirty="0">
                <a:latin typeface="Consolas" pitchFamily="49" charset="0"/>
                <a:cs typeface="Consolas" pitchFamily="49" charset="0"/>
              </a:rPr>
              <a:t>	f(</a:t>
            </a:r>
            <a:r>
              <a:rPr lang="en-US" sz="2400" b="1" dirty="0">
                <a:solidFill>
                  <a:schemeClr val="accent3">
                    <a:lumMod val="75000"/>
                  </a:schemeClr>
                </a:solidFill>
                <a:latin typeface="Consolas" pitchFamily="49" charset="0"/>
                <a:cs typeface="Consolas" pitchFamily="49" charset="0"/>
              </a:rPr>
              <a:t>10</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25</a:t>
            </a:r>
            <a:r>
              <a:rPr lang="en-US" sz="2400" b="1" dirty="0">
                <a:latin typeface="Consolas" pitchFamily="49" charset="0"/>
                <a:cs typeface="Consolas" pitchFamily="49" charset="0"/>
              </a:rPr>
              <a:t>);</a:t>
            </a:r>
          </a:p>
          <a:p>
            <a:r>
              <a:rPr lang="en-US" sz="2400" b="1" dirty="0">
                <a:latin typeface="Consolas" pitchFamily="49" charset="0"/>
                <a:cs typeface="Consolas" pitchFamily="49" charset="0"/>
              </a:rPr>
              <a:t>	</a:t>
            </a:r>
            <a:r>
              <a:rPr lang="en-US" sz="2400" b="1" dirty="0">
                <a:solidFill>
                  <a:srgbClr val="FF0000"/>
                </a:solidFill>
                <a:latin typeface="Consolas" pitchFamily="49" charset="0"/>
                <a:cs typeface="Consolas" pitchFamily="49" charset="0"/>
              </a:rPr>
              <a:t>return</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0</a:t>
            </a:r>
            <a:r>
              <a:rPr lang="en-US" sz="2400" b="1" dirty="0">
                <a:latin typeface="Consolas" pitchFamily="49" charset="0"/>
                <a:cs typeface="Consolas" pitchFamily="49" charset="0"/>
              </a:rPr>
              <a:t>;</a:t>
            </a:r>
          </a:p>
          <a:p>
            <a:r>
              <a:rPr lang="en-US" sz="2400" b="1" dirty="0">
                <a:latin typeface="Consolas" pitchFamily="49" charset="0"/>
                <a:cs typeface="Consolas" pitchFamily="49" charset="0"/>
              </a:rPr>
              <a:t>}</a:t>
            </a:r>
          </a:p>
          <a:p>
            <a:r>
              <a:rPr lang="en-US" sz="2400" b="1" dirty="0">
                <a:solidFill>
                  <a:srgbClr val="FF0000"/>
                </a:solidFill>
                <a:latin typeface="Consolas" pitchFamily="49" charset="0"/>
                <a:cs typeface="Consolas" pitchFamily="49" charset="0"/>
              </a:rPr>
              <a:t>int</a:t>
            </a:r>
            <a:r>
              <a:rPr lang="en-US" sz="2400" b="1" dirty="0">
                <a:latin typeface="Consolas" pitchFamily="49" charset="0"/>
                <a:cs typeface="Consolas" pitchFamily="49" charset="0"/>
              </a:rPr>
              <a:t> f(</a:t>
            </a:r>
            <a:r>
              <a:rPr lang="en-US" sz="2400" b="1" dirty="0">
                <a:solidFill>
                  <a:srgbClr val="FF0000"/>
                </a:solidFill>
                <a:latin typeface="Consolas" pitchFamily="49" charset="0"/>
                <a:cs typeface="Consolas" pitchFamily="49" charset="0"/>
              </a:rPr>
              <a:t>int</a:t>
            </a:r>
            <a:r>
              <a:rPr lang="en-US" sz="2400" b="1" dirty="0">
                <a:latin typeface="Consolas" pitchFamily="49" charset="0"/>
                <a:cs typeface="Consolas" pitchFamily="49" charset="0"/>
              </a:rPr>
              <a:t> x, </a:t>
            </a:r>
            <a:r>
              <a:rPr lang="en-US" sz="2400" b="1" dirty="0">
                <a:solidFill>
                  <a:srgbClr val="FF0000"/>
                </a:solidFill>
                <a:latin typeface="Consolas" pitchFamily="49" charset="0"/>
                <a:cs typeface="Consolas" pitchFamily="49" charset="0"/>
              </a:rPr>
              <a:t>int</a:t>
            </a:r>
            <a:r>
              <a:rPr lang="en-US" sz="2400" b="1" dirty="0">
                <a:latin typeface="Consolas" pitchFamily="49" charset="0"/>
                <a:cs typeface="Consolas" pitchFamily="49" charset="0"/>
              </a:rPr>
              <a:t> y) {</a:t>
            </a:r>
          </a:p>
          <a:p>
            <a:r>
              <a:rPr lang="en-US" sz="2400" b="1" dirty="0">
                <a:latin typeface="Consolas" pitchFamily="49" charset="0"/>
                <a:cs typeface="Consolas" pitchFamily="49" charset="0"/>
              </a:rPr>
              <a:t>	</a:t>
            </a:r>
            <a:r>
              <a:rPr lang="en-US" sz="2400" b="1" dirty="0">
                <a:solidFill>
                  <a:srgbClr val="FF0000"/>
                </a:solidFill>
                <a:latin typeface="Consolas" pitchFamily="49" charset="0"/>
                <a:cs typeface="Consolas" pitchFamily="49" charset="0"/>
              </a:rPr>
              <a:t>return</a:t>
            </a:r>
            <a:r>
              <a:rPr lang="en-US" sz="2400" b="1" dirty="0">
                <a:latin typeface="Consolas" pitchFamily="49" charset="0"/>
                <a:cs typeface="Consolas" pitchFamily="49" charset="0"/>
              </a:rPr>
              <a:t> x + y;</a:t>
            </a:r>
          </a:p>
          <a:p>
            <a:r>
              <a:rPr lang="en-US" sz="2400" b="1" dirty="0">
                <a:latin typeface="Consolas" pitchFamily="49" charset="0"/>
                <a:cs typeface="Consolas" pitchFamily="49" charset="0"/>
              </a:rPr>
              <a:t>}</a:t>
            </a:r>
          </a:p>
        </p:txBody>
      </p:sp>
      <p:grpSp>
        <p:nvGrpSpPr>
          <p:cNvPr id="17" name="Group 16"/>
          <p:cNvGrpSpPr/>
          <p:nvPr/>
        </p:nvGrpSpPr>
        <p:grpSpPr>
          <a:xfrm>
            <a:off x="533400" y="2815173"/>
            <a:ext cx="695395" cy="400110"/>
            <a:chOff x="5934005" y="1820008"/>
            <a:chExt cx="695395" cy="400110"/>
          </a:xfrm>
        </p:grpSpPr>
        <p:sp>
          <p:nvSpPr>
            <p:cNvPr id="18" name="TextBox 17"/>
            <p:cNvSpPr txBox="1"/>
            <p:nvPr/>
          </p:nvSpPr>
          <p:spPr>
            <a:xfrm>
              <a:off x="5934005" y="1820008"/>
              <a:ext cx="466795" cy="400110"/>
            </a:xfrm>
            <a:prstGeom prst="rect">
              <a:avLst/>
            </a:prstGeom>
            <a:noFill/>
          </p:spPr>
          <p:txBody>
            <a:bodyPr wrap="none" rtlCol="0">
              <a:spAutoFit/>
            </a:bodyPr>
            <a:lstStyle/>
            <a:p>
              <a:pPr algn="r"/>
              <a:r>
                <a:rPr lang="en-US" sz="2000" b="1" dirty="0"/>
                <a:t>pc</a:t>
              </a:r>
            </a:p>
          </p:txBody>
        </p:sp>
        <p:sp>
          <p:nvSpPr>
            <p:cNvPr id="19" name="Right Arrow 18"/>
            <p:cNvSpPr/>
            <p:nvPr/>
          </p:nvSpPr>
          <p:spPr>
            <a:xfrm>
              <a:off x="6400800" y="1943100"/>
              <a:ext cx="228600" cy="24771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35293" y="3620627"/>
            <a:ext cx="2383056" cy="769441"/>
          </a:xfrm>
          <a:prstGeom prst="rect">
            <a:avLst/>
          </a:prstGeom>
          <a:noFill/>
        </p:spPr>
        <p:txBody>
          <a:bodyPr wrap="square" rtlCol="0">
            <a:spAutoFit/>
          </a:bodyPr>
          <a:lstStyle/>
          <a:p>
            <a:pPr algn="ctr"/>
            <a:r>
              <a:rPr lang="en-US" sz="2200" dirty="0"/>
              <a:t>a program counter register.</a:t>
            </a:r>
            <a:endParaRPr lang="en-US" sz="2200" b="1" dirty="0"/>
          </a:p>
        </p:txBody>
      </p:sp>
      <p:sp>
        <p:nvSpPr>
          <p:cNvPr id="21" name="TextBox 20"/>
          <p:cNvSpPr txBox="1"/>
          <p:nvPr/>
        </p:nvSpPr>
        <p:spPr>
          <a:xfrm>
            <a:off x="2819400" y="4034275"/>
            <a:ext cx="3886200" cy="430887"/>
          </a:xfrm>
          <a:prstGeom prst="rect">
            <a:avLst/>
          </a:prstGeom>
          <a:noFill/>
        </p:spPr>
        <p:txBody>
          <a:bodyPr wrap="square" rtlCol="0">
            <a:spAutoFit/>
          </a:bodyPr>
          <a:lstStyle/>
          <a:p>
            <a:pPr algn="ctr"/>
            <a:r>
              <a:rPr lang="en-US" sz="2200" dirty="0"/>
              <a:t>other registers to deal with.</a:t>
            </a:r>
            <a:endParaRPr lang="en-US" sz="2200" b="1" dirty="0"/>
          </a:p>
        </p:txBody>
      </p:sp>
      <p:sp>
        <p:nvSpPr>
          <p:cNvPr id="22" name="TextBox 21"/>
          <p:cNvSpPr txBox="1"/>
          <p:nvPr/>
        </p:nvSpPr>
        <p:spPr>
          <a:xfrm>
            <a:off x="4462279" y="4593026"/>
            <a:ext cx="607859" cy="400110"/>
          </a:xfrm>
          <a:prstGeom prst="rect">
            <a:avLst/>
          </a:prstGeom>
          <a:noFill/>
        </p:spPr>
        <p:txBody>
          <a:bodyPr wrap="none" rtlCol="0">
            <a:spAutoFit/>
          </a:bodyPr>
          <a:lstStyle/>
          <a:p>
            <a:pPr algn="r"/>
            <a:r>
              <a:rPr lang="en-US" sz="2000" b="1" dirty="0" err="1">
                <a:latin typeface="Consolas" charset="0"/>
                <a:ea typeface="Consolas" charset="0"/>
                <a:cs typeface="Consolas" charset="0"/>
              </a:rPr>
              <a:t>ebp</a:t>
            </a:r>
            <a:endParaRPr lang="en-US" sz="2000" b="1" dirty="0">
              <a:latin typeface="Consolas" charset="0"/>
              <a:ea typeface="Consolas" charset="0"/>
              <a:cs typeface="Consolas" charset="0"/>
            </a:endParaRPr>
          </a:p>
        </p:txBody>
      </p:sp>
      <p:sp>
        <p:nvSpPr>
          <p:cNvPr id="23" name="TextBox 22"/>
          <p:cNvSpPr txBox="1"/>
          <p:nvPr/>
        </p:nvSpPr>
        <p:spPr>
          <a:xfrm>
            <a:off x="4027402" y="4908251"/>
            <a:ext cx="466794" cy="400110"/>
          </a:xfrm>
          <a:prstGeom prst="rect">
            <a:avLst/>
          </a:prstGeom>
          <a:noFill/>
        </p:spPr>
        <p:txBody>
          <a:bodyPr wrap="none" rtlCol="0">
            <a:spAutoFit/>
          </a:bodyPr>
          <a:lstStyle/>
          <a:p>
            <a:pPr algn="r"/>
            <a:r>
              <a:rPr lang="en-US" sz="2000" b="1" dirty="0">
                <a:latin typeface="Consolas" charset="0"/>
                <a:ea typeface="Consolas" charset="0"/>
                <a:cs typeface="Consolas" charset="0"/>
              </a:rPr>
              <a:t>t2</a:t>
            </a:r>
          </a:p>
        </p:txBody>
      </p:sp>
      <p:sp>
        <p:nvSpPr>
          <p:cNvPr id="24" name="TextBox 23"/>
          <p:cNvSpPr txBox="1"/>
          <p:nvPr/>
        </p:nvSpPr>
        <p:spPr>
          <a:xfrm>
            <a:off x="5071982" y="4457059"/>
            <a:ext cx="466795" cy="400110"/>
          </a:xfrm>
          <a:prstGeom prst="rect">
            <a:avLst/>
          </a:prstGeom>
          <a:noFill/>
        </p:spPr>
        <p:txBody>
          <a:bodyPr wrap="none" rtlCol="0">
            <a:spAutoFit/>
          </a:bodyPr>
          <a:lstStyle/>
          <a:p>
            <a:pPr algn="r"/>
            <a:r>
              <a:rPr lang="en-US" sz="2000" b="1" dirty="0">
                <a:latin typeface="Consolas" charset="0"/>
                <a:ea typeface="Consolas" charset="0"/>
                <a:cs typeface="Consolas" charset="0"/>
              </a:rPr>
              <a:t>hl</a:t>
            </a:r>
          </a:p>
        </p:txBody>
      </p:sp>
      <p:sp>
        <p:nvSpPr>
          <p:cNvPr id="26" name="TextBox 25"/>
          <p:cNvSpPr txBox="1"/>
          <p:nvPr/>
        </p:nvSpPr>
        <p:spPr>
          <a:xfrm>
            <a:off x="4762505" y="4896850"/>
            <a:ext cx="466794" cy="400110"/>
          </a:xfrm>
          <a:prstGeom prst="rect">
            <a:avLst/>
          </a:prstGeom>
          <a:noFill/>
        </p:spPr>
        <p:txBody>
          <a:bodyPr wrap="none" rtlCol="0">
            <a:spAutoFit/>
          </a:bodyPr>
          <a:lstStyle/>
          <a:p>
            <a:pPr algn="r"/>
            <a:r>
              <a:rPr lang="en-US" sz="2000" b="1">
                <a:latin typeface="Consolas" charset="0"/>
                <a:ea typeface="Consolas" charset="0"/>
                <a:cs typeface="Consolas" charset="0"/>
              </a:rPr>
              <a:t>g0</a:t>
            </a:r>
            <a:endParaRPr lang="en-US" sz="2000" b="1" dirty="0">
              <a:latin typeface="Consolas" charset="0"/>
              <a:ea typeface="Consolas" charset="0"/>
              <a:cs typeface="Consolas" charset="0"/>
            </a:endParaRPr>
          </a:p>
        </p:txBody>
      </p:sp>
      <p:sp>
        <p:nvSpPr>
          <p:cNvPr id="27" name="TextBox 26"/>
          <p:cNvSpPr txBox="1"/>
          <p:nvPr/>
        </p:nvSpPr>
        <p:spPr>
          <a:xfrm>
            <a:off x="5554911" y="4811389"/>
            <a:ext cx="466795" cy="400110"/>
          </a:xfrm>
          <a:prstGeom prst="rect">
            <a:avLst/>
          </a:prstGeom>
          <a:noFill/>
        </p:spPr>
        <p:txBody>
          <a:bodyPr wrap="none" rtlCol="0">
            <a:spAutoFit/>
          </a:bodyPr>
          <a:lstStyle/>
          <a:p>
            <a:pPr algn="r"/>
            <a:r>
              <a:rPr lang="en-US" sz="2000" b="1" dirty="0">
                <a:latin typeface="Consolas" charset="0"/>
                <a:ea typeface="Consolas" charset="0"/>
                <a:cs typeface="Consolas" charset="0"/>
              </a:rPr>
              <a:t>r7</a:t>
            </a:r>
          </a:p>
        </p:txBody>
      </p:sp>
      <p:sp>
        <p:nvSpPr>
          <p:cNvPr id="28" name="TextBox 27"/>
          <p:cNvSpPr txBox="1"/>
          <p:nvPr/>
        </p:nvSpPr>
        <p:spPr>
          <a:xfrm>
            <a:off x="3842713" y="4380277"/>
            <a:ext cx="607859" cy="400110"/>
          </a:xfrm>
          <a:prstGeom prst="rect">
            <a:avLst/>
          </a:prstGeom>
          <a:noFill/>
        </p:spPr>
        <p:txBody>
          <a:bodyPr wrap="none" rtlCol="0">
            <a:spAutoFit/>
          </a:bodyPr>
          <a:lstStyle/>
          <a:p>
            <a:pPr algn="r"/>
            <a:r>
              <a:rPr lang="en-US" sz="2000" b="1" dirty="0" err="1">
                <a:latin typeface="Consolas" charset="0"/>
                <a:ea typeface="Consolas" charset="0"/>
                <a:cs typeface="Consolas" charset="0"/>
              </a:rPr>
              <a:t>rcx</a:t>
            </a:r>
            <a:endParaRPr lang="en-US" sz="2000" b="1" dirty="0">
              <a:latin typeface="Consolas" charset="0"/>
              <a:ea typeface="Consolas" charset="0"/>
              <a:cs typeface="Consolas" charset="0"/>
            </a:endParaRPr>
          </a:p>
        </p:txBody>
      </p:sp>
    </p:spTree>
    <p:extLst>
      <p:ext uri="{BB962C8B-B14F-4D97-AF65-F5344CB8AC3E}">
        <p14:creationId xmlns:p14="http://schemas.microsoft.com/office/powerpoint/2010/main" val="23293468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par>
                          <p:cTn id="29" fill="hold">
                            <p:stCondLst>
                              <p:cond delay="0"/>
                            </p:stCondLst>
                            <p:childTnLst>
                              <p:par>
                                <p:cTn id="30" presetID="1" presetClass="entr" presetSubtype="0" fill="hold" grpId="0" nodeType="afterEffect">
                                  <p:stCondLst>
                                    <p:cond delay="150"/>
                                  </p:stCondLst>
                                  <p:childTnLst>
                                    <p:set>
                                      <p:cBhvr>
                                        <p:cTn id="31" dur="1" fill="hold">
                                          <p:stCondLst>
                                            <p:cond delay="0"/>
                                          </p:stCondLst>
                                        </p:cTn>
                                        <p:tgtEl>
                                          <p:spTgt spid="28"/>
                                        </p:tgtEl>
                                        <p:attrNameLst>
                                          <p:attrName>style.visibility</p:attrName>
                                        </p:attrNameLst>
                                      </p:cBhvr>
                                      <p:to>
                                        <p:strVal val="visible"/>
                                      </p:to>
                                    </p:set>
                                  </p:childTnLst>
                                </p:cTn>
                              </p:par>
                            </p:childTnLst>
                          </p:cTn>
                        </p:par>
                        <p:par>
                          <p:cTn id="32" fill="hold">
                            <p:stCondLst>
                              <p:cond delay="150"/>
                            </p:stCondLst>
                            <p:childTnLst>
                              <p:par>
                                <p:cTn id="33" presetID="1" presetClass="entr" presetSubtype="0" fill="hold" grpId="0" nodeType="afterEffect">
                                  <p:stCondLst>
                                    <p:cond delay="150"/>
                                  </p:stCondLst>
                                  <p:childTnLst>
                                    <p:set>
                                      <p:cBhvr>
                                        <p:cTn id="34" dur="1" fill="hold">
                                          <p:stCondLst>
                                            <p:cond delay="0"/>
                                          </p:stCondLst>
                                        </p:cTn>
                                        <p:tgtEl>
                                          <p:spTgt spid="26"/>
                                        </p:tgtEl>
                                        <p:attrNameLst>
                                          <p:attrName>style.visibility</p:attrName>
                                        </p:attrNameLst>
                                      </p:cBhvr>
                                      <p:to>
                                        <p:strVal val="visible"/>
                                      </p:to>
                                    </p:set>
                                  </p:childTnLst>
                                </p:cTn>
                              </p:par>
                            </p:childTnLst>
                          </p:cTn>
                        </p:par>
                        <p:par>
                          <p:cTn id="35" fill="hold">
                            <p:stCondLst>
                              <p:cond delay="300"/>
                            </p:stCondLst>
                            <p:childTnLst>
                              <p:par>
                                <p:cTn id="36" presetID="1" presetClass="entr" presetSubtype="0" fill="hold" grpId="0" nodeType="afterEffect">
                                  <p:stCondLst>
                                    <p:cond delay="150"/>
                                  </p:stCondLst>
                                  <p:childTnLst>
                                    <p:set>
                                      <p:cBhvr>
                                        <p:cTn id="37" dur="1" fill="hold">
                                          <p:stCondLst>
                                            <p:cond delay="0"/>
                                          </p:stCondLst>
                                        </p:cTn>
                                        <p:tgtEl>
                                          <p:spTgt spid="23"/>
                                        </p:tgtEl>
                                        <p:attrNameLst>
                                          <p:attrName>style.visibility</p:attrName>
                                        </p:attrNameLst>
                                      </p:cBhvr>
                                      <p:to>
                                        <p:strVal val="visible"/>
                                      </p:to>
                                    </p:set>
                                  </p:childTnLst>
                                </p:cTn>
                              </p:par>
                            </p:childTnLst>
                          </p:cTn>
                        </p:par>
                        <p:par>
                          <p:cTn id="38" fill="hold">
                            <p:stCondLst>
                              <p:cond delay="450"/>
                            </p:stCondLst>
                            <p:childTnLst>
                              <p:par>
                                <p:cTn id="39" presetID="1" presetClass="entr" presetSubtype="0" fill="hold" grpId="0" nodeType="afterEffect">
                                  <p:stCondLst>
                                    <p:cond delay="150"/>
                                  </p:stCondLst>
                                  <p:childTnLst>
                                    <p:set>
                                      <p:cBhvr>
                                        <p:cTn id="40" dur="1" fill="hold">
                                          <p:stCondLst>
                                            <p:cond delay="0"/>
                                          </p:stCondLst>
                                        </p:cTn>
                                        <p:tgtEl>
                                          <p:spTgt spid="22"/>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150"/>
                                  </p:stCondLst>
                                  <p:childTnLst>
                                    <p:set>
                                      <p:cBhvr>
                                        <p:cTn id="43" dur="1" fill="hold">
                                          <p:stCondLst>
                                            <p:cond delay="0"/>
                                          </p:stCondLst>
                                        </p:cTn>
                                        <p:tgtEl>
                                          <p:spTgt spid="27"/>
                                        </p:tgtEl>
                                        <p:attrNameLst>
                                          <p:attrName>style.visibility</p:attrName>
                                        </p:attrNameLst>
                                      </p:cBhvr>
                                      <p:to>
                                        <p:strVal val="visible"/>
                                      </p:to>
                                    </p:set>
                                  </p:childTnLst>
                                </p:cTn>
                              </p:par>
                            </p:childTnLst>
                          </p:cTn>
                        </p:par>
                        <p:par>
                          <p:cTn id="44" fill="hold">
                            <p:stCondLst>
                              <p:cond delay="750"/>
                            </p:stCondLst>
                            <p:childTnLst>
                              <p:par>
                                <p:cTn id="45" presetID="1" presetClass="entr" presetSubtype="0" fill="hold" grpId="0" nodeType="afterEffect">
                                  <p:stCondLst>
                                    <p:cond delay="15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20" grpId="0"/>
      <p:bldP spid="21" grpId="0"/>
      <p:bldP spid="22" grpId="0"/>
      <p:bldP spid="23" grpId="0"/>
      <p:bldP spid="24" grpId="0"/>
      <p:bldP spid="26" grpId="0"/>
      <p:bldP spid="27" grpId="0"/>
      <p:bldP spid="2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general idea</a:t>
            </a:r>
          </a:p>
        </p:txBody>
      </p:sp>
      <p:sp>
        <p:nvSpPr>
          <p:cNvPr id="3" name="Content Placeholder 2"/>
          <p:cNvSpPr>
            <a:spLocks noGrp="1"/>
          </p:cNvSpPr>
          <p:nvPr>
            <p:ph idx="1"/>
          </p:nvPr>
        </p:nvSpPr>
        <p:spPr/>
        <p:txBody>
          <a:bodyPr/>
          <a:lstStyle/>
          <a:p>
            <a:r>
              <a:rPr lang="en-US" dirty="0"/>
              <a:t>A </a:t>
            </a:r>
            <a:r>
              <a:rPr lang="en-US" b="1" dirty="0"/>
              <a:t>function call </a:t>
            </a:r>
            <a:r>
              <a:rPr lang="en-US" dirty="0"/>
              <a:t>consists of</a:t>
            </a:r>
            <a:r>
              <a:rPr lang="mr-IN" dirty="0"/>
              <a:t>…</a:t>
            </a:r>
            <a:endParaRPr lang="en-US" dirty="0"/>
          </a:p>
          <a:p>
            <a:pPr lvl="1"/>
            <a:r>
              <a:rPr lang="en-US" dirty="0"/>
              <a:t>putting the </a:t>
            </a:r>
            <a:r>
              <a:rPr lang="en-US" b="1" dirty="0"/>
              <a:t>arguments</a:t>
            </a:r>
            <a:r>
              <a:rPr lang="en-US" dirty="0"/>
              <a:t> and </a:t>
            </a:r>
            <a:r>
              <a:rPr lang="en-US" b="1" dirty="0"/>
              <a:t>return address </a:t>
            </a:r>
            <a:r>
              <a:rPr lang="en-US" dirty="0"/>
              <a:t>in the right place(s)</a:t>
            </a:r>
          </a:p>
          <a:p>
            <a:pPr lvl="1"/>
            <a:r>
              <a:rPr lang="en-US" b="1" dirty="0"/>
              <a:t>jumping</a:t>
            </a:r>
            <a:r>
              <a:rPr lang="en-US" dirty="0"/>
              <a:t> to the new function</a:t>
            </a:r>
          </a:p>
          <a:p>
            <a:pPr lvl="1"/>
            <a:r>
              <a:rPr lang="en-US" dirty="0"/>
              <a:t>setting up the </a:t>
            </a:r>
            <a:r>
              <a:rPr lang="en-US" b="1" dirty="0"/>
              <a:t>activation record </a:t>
            </a:r>
            <a:r>
              <a:rPr lang="en-US" dirty="0"/>
              <a:t>on the stack</a:t>
            </a:r>
          </a:p>
          <a:p>
            <a:r>
              <a:rPr lang="en-US" dirty="0"/>
              <a:t>A </a:t>
            </a:r>
            <a:r>
              <a:rPr lang="en-US" b="1" dirty="0"/>
              <a:t>function return</a:t>
            </a:r>
            <a:r>
              <a:rPr lang="en-US" dirty="0"/>
              <a:t> consists of</a:t>
            </a:r>
            <a:r>
              <a:rPr lang="mr-IN" dirty="0"/>
              <a:t>…</a:t>
            </a:r>
            <a:endParaRPr lang="en-US" dirty="0"/>
          </a:p>
          <a:p>
            <a:pPr lvl="1"/>
            <a:r>
              <a:rPr lang="en-US" dirty="0"/>
              <a:t>putting the </a:t>
            </a:r>
            <a:r>
              <a:rPr lang="en-US" b="1" dirty="0"/>
              <a:t>return value(s) </a:t>
            </a:r>
            <a:r>
              <a:rPr lang="en-US" dirty="0"/>
              <a:t>somewhere</a:t>
            </a:r>
          </a:p>
          <a:p>
            <a:pPr lvl="1"/>
            <a:r>
              <a:rPr lang="en-US" dirty="0"/>
              <a:t>cleaning up the </a:t>
            </a:r>
            <a:r>
              <a:rPr lang="en-US" b="1" dirty="0"/>
              <a:t>activation record </a:t>
            </a:r>
            <a:r>
              <a:rPr lang="en-US" dirty="0"/>
              <a:t>from the stack</a:t>
            </a:r>
            <a:endParaRPr lang="en-US" b="1" dirty="0"/>
          </a:p>
          <a:p>
            <a:pPr lvl="1"/>
            <a:r>
              <a:rPr lang="en-US" dirty="0"/>
              <a:t>jumping back to the </a:t>
            </a:r>
            <a:r>
              <a:rPr lang="en-US" b="1" dirty="0"/>
              <a:t>return address</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23</a:t>
            </a:fld>
            <a:endParaRPr lang="en-US"/>
          </a:p>
        </p:txBody>
      </p:sp>
    </p:spTree>
    <p:extLst>
      <p:ext uri="{BB962C8B-B14F-4D97-AF65-F5344CB8AC3E}">
        <p14:creationId xmlns:p14="http://schemas.microsoft.com/office/powerpoint/2010/main" val="47677751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Executables and Loading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3</a:t>
            </a:fld>
            <a:endParaRPr lang="en-US"/>
          </a:p>
        </p:txBody>
      </p:sp>
    </p:spTree>
    <p:extLst>
      <p:ext uri="{BB962C8B-B14F-4D97-AF65-F5344CB8AC3E}">
        <p14:creationId xmlns:p14="http://schemas.microsoft.com/office/powerpoint/2010/main" val="37816734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 y="0"/>
            <a:ext cx="7391401" cy="495300"/>
          </a:xfrm>
        </p:spPr>
        <p:txBody>
          <a:bodyPr/>
          <a:lstStyle/>
          <a:p>
            <a:r>
              <a:rPr lang="en-US" dirty="0"/>
              <a:t>What the heck is in an executable file?</a:t>
            </a:r>
          </a:p>
        </p:txBody>
      </p:sp>
      <p:sp>
        <p:nvSpPr>
          <p:cNvPr id="3" name="Content Placeholder 2"/>
          <p:cNvSpPr>
            <a:spLocks noGrp="1"/>
          </p:cNvSpPr>
          <p:nvPr>
            <p:ph idx="1"/>
          </p:nvPr>
        </p:nvSpPr>
        <p:spPr>
          <a:xfrm>
            <a:off x="152400" y="495301"/>
            <a:ext cx="7238997" cy="4801659"/>
          </a:xfrm>
        </p:spPr>
        <p:txBody>
          <a:bodyPr/>
          <a:lstStyle/>
          <a:p>
            <a:r>
              <a:rPr lang="en-US" dirty="0"/>
              <a:t>pretty much the same stuff as an object file</a:t>
            </a:r>
          </a:p>
          <a:p>
            <a:pPr lvl="1"/>
            <a:r>
              <a:rPr lang="en-US" b="1" dirty="0"/>
              <a:t>machine code</a:t>
            </a:r>
            <a:r>
              <a:rPr lang="en-US" dirty="0"/>
              <a:t> ("text")</a:t>
            </a:r>
          </a:p>
          <a:p>
            <a:pPr lvl="1"/>
            <a:r>
              <a:rPr lang="en-US" b="1" dirty="0"/>
              <a:t>data</a:t>
            </a:r>
          </a:p>
          <a:p>
            <a:pPr lvl="1"/>
            <a:r>
              <a:rPr lang="en-US" b="1" dirty="0"/>
              <a:t>symbol table(s)</a:t>
            </a:r>
          </a:p>
          <a:p>
            <a:pPr lvl="1"/>
            <a:r>
              <a:rPr lang="en-US" b="1" dirty="0"/>
              <a:t>OS-specific info</a:t>
            </a:r>
          </a:p>
          <a:p>
            <a:r>
              <a:rPr lang="en-US" b="1" dirty="0" err="1"/>
              <a:t>objdump</a:t>
            </a:r>
            <a:r>
              <a:rPr lang="en-US" b="1" dirty="0"/>
              <a:t> </a:t>
            </a:r>
            <a:r>
              <a:rPr lang="en-US" dirty="0"/>
              <a:t>can inspect executables as well!</a:t>
            </a:r>
          </a:p>
          <a:p>
            <a:pPr lvl="1"/>
            <a:r>
              <a:rPr lang="en-US" dirty="0"/>
              <a:t>this is because they use </a:t>
            </a:r>
            <a:r>
              <a:rPr lang="en-US" b="1" dirty="0"/>
              <a:t>the same file format</a:t>
            </a:r>
            <a:endParaRPr lang="en-US" dirty="0"/>
          </a:p>
          <a:p>
            <a:pPr lvl="2"/>
            <a:r>
              <a:rPr lang="en-US" dirty="0"/>
              <a:t>well, on most flavors of UNIX anyway...</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4</a:t>
            </a:fld>
            <a:endParaRPr lang="en-US"/>
          </a:p>
        </p:txBody>
      </p:sp>
      <p:grpSp>
        <p:nvGrpSpPr>
          <p:cNvPr id="7" name="Group 6"/>
          <p:cNvGrpSpPr/>
          <p:nvPr/>
        </p:nvGrpSpPr>
        <p:grpSpPr>
          <a:xfrm>
            <a:off x="7391398" y="619468"/>
            <a:ext cx="1600511" cy="4576515"/>
            <a:chOff x="6857999" y="2321980"/>
            <a:chExt cx="2057401" cy="4720628"/>
          </a:xfrm>
        </p:grpSpPr>
        <p:sp>
          <p:nvSpPr>
            <p:cNvPr id="8" name="Rectangle 7"/>
            <p:cNvSpPr/>
            <p:nvPr/>
          </p:nvSpPr>
          <p:spPr>
            <a:xfrm>
              <a:off x="6857999" y="5137608"/>
              <a:ext cx="2057400" cy="190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onsolas" charset="0"/>
                  <a:ea typeface="Consolas" charset="0"/>
                  <a:cs typeface="Consolas" charset="0"/>
                </a:rPr>
                <a:t>.text</a:t>
              </a:r>
            </a:p>
          </p:txBody>
        </p:sp>
        <p:sp>
          <p:nvSpPr>
            <p:cNvPr id="9" name="Rectangle 8"/>
            <p:cNvSpPr/>
            <p:nvPr/>
          </p:nvSpPr>
          <p:spPr>
            <a:xfrm>
              <a:off x="6858000" y="2321980"/>
              <a:ext cx="2057400" cy="990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onsolas" charset="0"/>
                  <a:ea typeface="Consolas" charset="0"/>
                  <a:cs typeface="Consolas" charset="0"/>
                </a:rPr>
                <a:t>.data</a:t>
              </a:r>
            </a:p>
          </p:txBody>
        </p:sp>
        <p:sp>
          <p:nvSpPr>
            <p:cNvPr id="10" name="Rectangle 9"/>
            <p:cNvSpPr/>
            <p:nvPr/>
          </p:nvSpPr>
          <p:spPr>
            <a:xfrm>
              <a:off x="6858000" y="3311210"/>
              <a:ext cx="2057399" cy="990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onsolas" charset="0"/>
                  <a:ea typeface="Consolas" charset="0"/>
                  <a:cs typeface="Consolas" charset="0"/>
                </a:rPr>
                <a:t>.</a:t>
              </a:r>
              <a:r>
                <a:rPr lang="en-US" sz="2800" b="1" dirty="0" err="1">
                  <a:latin typeface="Consolas" charset="0"/>
                  <a:ea typeface="Consolas" charset="0"/>
                  <a:cs typeface="Consolas" charset="0"/>
                </a:rPr>
                <a:t>bss</a:t>
              </a:r>
              <a:endParaRPr lang="en-US" sz="2800" b="1" dirty="0">
                <a:latin typeface="Consolas" charset="0"/>
                <a:ea typeface="Consolas" charset="0"/>
                <a:cs typeface="Consolas" charset="0"/>
              </a:endParaRPr>
            </a:p>
          </p:txBody>
        </p:sp>
        <p:sp>
          <p:nvSpPr>
            <p:cNvPr id="11" name="Rectangle 10"/>
            <p:cNvSpPr/>
            <p:nvPr/>
          </p:nvSpPr>
          <p:spPr>
            <a:xfrm>
              <a:off x="6858000" y="4295976"/>
              <a:ext cx="2057399" cy="990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onsolas" charset="0"/>
                  <a:ea typeface="Consolas" charset="0"/>
                  <a:cs typeface="Consolas" charset="0"/>
                </a:rPr>
                <a:t>.</a:t>
              </a:r>
              <a:r>
                <a:rPr lang="en-US" sz="2800" b="1" dirty="0" err="1">
                  <a:latin typeface="Consolas" charset="0"/>
                  <a:ea typeface="Consolas" charset="0"/>
                  <a:cs typeface="Consolas" charset="0"/>
                </a:rPr>
                <a:t>rodata</a:t>
              </a:r>
              <a:endParaRPr lang="en-US" sz="2800" b="1" dirty="0">
                <a:latin typeface="Consolas" charset="0"/>
                <a:ea typeface="Consolas" charset="0"/>
                <a:cs typeface="Consolas" charset="0"/>
              </a:endParaRPr>
            </a:p>
          </p:txBody>
        </p:sp>
      </p:grpSp>
    </p:spTree>
    <p:extLst>
      <p:ext uri="{BB962C8B-B14F-4D97-AF65-F5344CB8AC3E}">
        <p14:creationId xmlns:p14="http://schemas.microsoft.com/office/powerpoint/2010/main" val="386836330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Executable formats</a:t>
            </a:r>
          </a:p>
        </p:txBody>
      </p:sp>
      <p:sp>
        <p:nvSpPr>
          <p:cNvPr id="3" name="Content Placeholder 2"/>
          <p:cNvSpPr>
            <a:spLocks noGrp="1"/>
          </p:cNvSpPr>
          <p:nvPr>
            <p:ph idx="1"/>
          </p:nvPr>
        </p:nvSpPr>
        <p:spPr>
          <a:xfrm>
            <a:off x="152400" y="495301"/>
            <a:ext cx="8991600" cy="1523999"/>
          </a:xfrm>
        </p:spPr>
        <p:txBody>
          <a:bodyPr>
            <a:normAutofit/>
          </a:bodyPr>
          <a:lstStyle/>
          <a:p>
            <a:r>
              <a:rPr lang="en-US" dirty="0"/>
              <a:t>different OSes use different formats for their executable</a:t>
            </a:r>
            <a:r>
              <a:rPr lang="mr-IN" dirty="0"/>
              <a:t>…</a:t>
            </a:r>
            <a:r>
              <a:rPr lang="en-US" dirty="0"/>
              <a:t> things</a:t>
            </a:r>
          </a:p>
          <a:p>
            <a:r>
              <a:rPr lang="en-US" dirty="0"/>
              <a:t>each of these formats is </a:t>
            </a:r>
            <a:r>
              <a:rPr lang="en-US" b="1" dirty="0"/>
              <a:t>broadly similar</a:t>
            </a:r>
            <a:r>
              <a:rPr lang="en-US" dirty="0"/>
              <a:t>, but each operating system works differently and so can require different information</a:t>
            </a:r>
          </a:p>
          <a:p>
            <a:pPr lvl="1"/>
            <a:r>
              <a:rPr lang="en-US" sz="1800" dirty="0"/>
              <a:t>don't remember this table, it's just here for demonstration</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5</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12016641"/>
              </p:ext>
            </p:extLst>
          </p:nvPr>
        </p:nvGraphicFramePr>
        <p:xfrm>
          <a:off x="676791" y="2019300"/>
          <a:ext cx="7942817" cy="2093934"/>
        </p:xfrm>
        <a:graphic>
          <a:graphicData uri="http://schemas.openxmlformats.org/drawingml/2006/table">
            <a:tbl>
              <a:tblPr firstRow="1" bandRow="1">
                <a:tableStyleId>{21E4AEA4-8DFA-4A89-87EB-49C32662AFE0}</a:tableStyleId>
              </a:tblPr>
              <a:tblGrid>
                <a:gridCol w="1403393">
                  <a:extLst>
                    <a:ext uri="{9D8B030D-6E8A-4147-A177-3AD203B41FA5}">
                      <a16:colId xmlns:a16="http://schemas.microsoft.com/office/drawing/2014/main" val="20000"/>
                    </a:ext>
                  </a:extLst>
                </a:gridCol>
                <a:gridCol w="1258804">
                  <a:extLst>
                    <a:ext uri="{9D8B030D-6E8A-4147-A177-3AD203B41FA5}">
                      <a16:colId xmlns:a16="http://schemas.microsoft.com/office/drawing/2014/main" val="20001"/>
                    </a:ext>
                  </a:extLst>
                </a:gridCol>
                <a:gridCol w="1692763">
                  <a:extLst>
                    <a:ext uri="{9D8B030D-6E8A-4147-A177-3AD203B41FA5}">
                      <a16:colId xmlns:a16="http://schemas.microsoft.com/office/drawing/2014/main" val="20002"/>
                    </a:ext>
                  </a:extLst>
                </a:gridCol>
                <a:gridCol w="1292738">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152119">
                  <a:extLst>
                    <a:ext uri="{9D8B030D-6E8A-4147-A177-3AD203B41FA5}">
                      <a16:colId xmlns:a16="http://schemas.microsoft.com/office/drawing/2014/main" val="20005"/>
                    </a:ext>
                  </a:extLst>
                </a:gridCol>
              </a:tblGrid>
              <a:tr h="457200">
                <a:tc>
                  <a:txBody>
                    <a:bodyPr/>
                    <a:lstStyle/>
                    <a:p>
                      <a:pPr algn="ctr"/>
                      <a:r>
                        <a:rPr lang="en-US" sz="2000" dirty="0"/>
                        <a:t>OS</a:t>
                      </a:r>
                    </a:p>
                  </a:txBody>
                  <a:tcPr marL="112734" marR="112734" marT="56367" marB="56367" anchor="b"/>
                </a:tc>
                <a:tc>
                  <a:txBody>
                    <a:bodyPr/>
                    <a:lstStyle/>
                    <a:p>
                      <a:pPr algn="ctr"/>
                      <a:r>
                        <a:rPr lang="en-US" sz="2000" dirty="0"/>
                        <a:t>Format</a:t>
                      </a:r>
                    </a:p>
                  </a:txBody>
                  <a:tcPr marL="112734" marR="112734" marT="56367" marB="56367" anchor="b"/>
                </a:tc>
                <a:tc>
                  <a:txBody>
                    <a:bodyPr/>
                    <a:lstStyle/>
                    <a:p>
                      <a:pPr algn="ctr"/>
                      <a:r>
                        <a:rPr lang="en-US" sz="2000" dirty="0"/>
                        <a:t>Executables</a:t>
                      </a:r>
                    </a:p>
                  </a:txBody>
                  <a:tcPr marL="112734" marR="112734" marT="56367" marB="56367" anchor="b"/>
                </a:tc>
                <a:tc>
                  <a:txBody>
                    <a:bodyPr/>
                    <a:lstStyle/>
                    <a:p>
                      <a:pPr algn="ctr"/>
                      <a:r>
                        <a:rPr lang="en-US" sz="2000" dirty="0"/>
                        <a:t>Static Libraries</a:t>
                      </a:r>
                    </a:p>
                  </a:txBody>
                  <a:tcPr marL="112734" marR="112734" marT="56367" marB="56367" anchor="b"/>
                </a:tc>
                <a:tc>
                  <a:txBody>
                    <a:bodyPr/>
                    <a:lstStyle/>
                    <a:p>
                      <a:pPr algn="ctr"/>
                      <a:r>
                        <a:rPr lang="en-US" sz="2000" dirty="0"/>
                        <a:t>Objects</a:t>
                      </a:r>
                    </a:p>
                  </a:txBody>
                  <a:tcPr marL="112734" marR="112734" marT="56367" marB="56367" anchor="b"/>
                </a:tc>
                <a:tc>
                  <a:txBody>
                    <a:bodyPr/>
                    <a:lstStyle/>
                    <a:p>
                      <a:pPr algn="ctr"/>
                      <a:r>
                        <a:rPr lang="en-US" sz="2000" dirty="0"/>
                        <a:t>Shared Objects</a:t>
                      </a:r>
                    </a:p>
                  </a:txBody>
                  <a:tcPr marL="112734" marR="112734" marT="56367" marB="56367" anchor="b"/>
                </a:tc>
                <a:extLst>
                  <a:ext uri="{0D108BD9-81ED-4DB2-BD59-A6C34878D82A}">
                    <a16:rowId xmlns:a16="http://schemas.microsoft.com/office/drawing/2014/main" val="10000"/>
                  </a:ext>
                </a:extLst>
              </a:tr>
              <a:tr h="457200">
                <a:tc>
                  <a:txBody>
                    <a:bodyPr/>
                    <a:lstStyle/>
                    <a:p>
                      <a:r>
                        <a:rPr lang="en-US" sz="2000" b="1" baseline="0" dirty="0" err="1"/>
                        <a:t>UNIXes</a:t>
                      </a:r>
                      <a:endParaRPr lang="en-US" sz="2000" b="1" baseline="0" dirty="0"/>
                    </a:p>
                  </a:txBody>
                  <a:tcPr marL="112734" marR="112734" marT="56367" marB="56367"/>
                </a:tc>
                <a:tc>
                  <a:txBody>
                    <a:bodyPr/>
                    <a:lstStyle/>
                    <a:p>
                      <a:r>
                        <a:rPr lang="en-US" sz="2000" dirty="0"/>
                        <a:t>ELF</a:t>
                      </a:r>
                    </a:p>
                  </a:txBody>
                  <a:tcPr marL="112734" marR="112734" marT="56367" marB="56367"/>
                </a:tc>
                <a:tc>
                  <a:txBody>
                    <a:bodyPr/>
                    <a:lstStyle/>
                    <a:p>
                      <a:r>
                        <a:rPr lang="en-US" sz="2000" dirty="0"/>
                        <a:t>&lt;nothing&gt;</a:t>
                      </a:r>
                    </a:p>
                  </a:txBody>
                  <a:tcPr marL="112734" marR="112734" marT="56367" marB="56367"/>
                </a:tc>
                <a:tc>
                  <a:txBody>
                    <a:bodyPr/>
                    <a:lstStyle/>
                    <a:p>
                      <a:r>
                        <a:rPr lang="en-US" sz="2000" dirty="0"/>
                        <a:t>*.a</a:t>
                      </a:r>
                    </a:p>
                  </a:txBody>
                  <a:tcPr marL="112734" marR="112734" marT="56367" marB="56367"/>
                </a:tc>
                <a:tc>
                  <a:txBody>
                    <a:bodyPr/>
                    <a:lstStyle/>
                    <a:p>
                      <a:r>
                        <a:rPr lang="en-US" sz="2000" dirty="0"/>
                        <a:t>*.o</a:t>
                      </a:r>
                    </a:p>
                  </a:txBody>
                  <a:tcPr marL="112734" marR="112734" marT="56367" marB="56367"/>
                </a:tc>
                <a:tc>
                  <a:txBody>
                    <a:bodyPr/>
                    <a:lstStyle/>
                    <a:p>
                      <a:r>
                        <a:rPr lang="en-US" sz="2000" dirty="0"/>
                        <a:t>*.so</a:t>
                      </a:r>
                    </a:p>
                  </a:txBody>
                  <a:tcPr marL="112734" marR="112734" marT="56367" marB="56367"/>
                </a:tc>
                <a:extLst>
                  <a:ext uri="{0D108BD9-81ED-4DB2-BD59-A6C34878D82A}">
                    <a16:rowId xmlns:a16="http://schemas.microsoft.com/office/drawing/2014/main" val="10001"/>
                  </a:ext>
                </a:extLst>
              </a:tr>
              <a:tr h="457200">
                <a:tc>
                  <a:txBody>
                    <a:bodyPr/>
                    <a:lstStyle/>
                    <a:p>
                      <a:r>
                        <a:rPr lang="en-US" sz="2000" b="1" dirty="0" err="1"/>
                        <a:t>macOS</a:t>
                      </a:r>
                      <a:endParaRPr lang="en-US" sz="2000" b="1" dirty="0"/>
                    </a:p>
                  </a:txBody>
                  <a:tcPr marL="112734" marR="112734" marT="56367" marB="56367"/>
                </a:tc>
                <a:tc>
                  <a:txBody>
                    <a:bodyPr/>
                    <a:lstStyle/>
                    <a:p>
                      <a:r>
                        <a:rPr lang="en-US" sz="2000" dirty="0"/>
                        <a:t>Mach-O</a:t>
                      </a:r>
                    </a:p>
                  </a:txBody>
                  <a:tcPr marL="112734" marR="112734" marT="56367" marB="56367"/>
                </a:tc>
                <a:tc>
                  <a:txBody>
                    <a:bodyPr/>
                    <a:lstStyle/>
                    <a:p>
                      <a:r>
                        <a:rPr lang="en-US" sz="2000" dirty="0"/>
                        <a:t>&lt;nothing&gt;</a:t>
                      </a:r>
                    </a:p>
                  </a:txBody>
                  <a:tcPr marL="112734" marR="112734" marT="56367" marB="56367"/>
                </a:tc>
                <a:tc>
                  <a:txBody>
                    <a:bodyPr/>
                    <a:lstStyle/>
                    <a:p>
                      <a:r>
                        <a:rPr lang="en-US" sz="2000" dirty="0"/>
                        <a:t>*.a</a:t>
                      </a:r>
                    </a:p>
                  </a:txBody>
                  <a:tcPr marL="112734" marR="112734" marT="56367" marB="56367"/>
                </a:tc>
                <a:tc>
                  <a:txBody>
                    <a:bodyPr/>
                    <a:lstStyle/>
                    <a:p>
                      <a:r>
                        <a:rPr lang="en-US" sz="2000" dirty="0"/>
                        <a:t>*.o</a:t>
                      </a:r>
                    </a:p>
                  </a:txBody>
                  <a:tcPr marL="112734" marR="112734" marT="56367" marB="56367"/>
                </a:tc>
                <a:tc>
                  <a:txBody>
                    <a:bodyPr/>
                    <a:lstStyle/>
                    <a:p>
                      <a:r>
                        <a:rPr lang="en-US" sz="2000" dirty="0"/>
                        <a:t>*.</a:t>
                      </a:r>
                      <a:r>
                        <a:rPr lang="en-US" sz="2000" dirty="0" err="1"/>
                        <a:t>dylib</a:t>
                      </a:r>
                      <a:endParaRPr lang="en-US" sz="2000" dirty="0"/>
                    </a:p>
                  </a:txBody>
                  <a:tcPr marL="112734" marR="112734" marT="56367" marB="56367"/>
                </a:tc>
                <a:extLst>
                  <a:ext uri="{0D108BD9-81ED-4DB2-BD59-A6C34878D82A}">
                    <a16:rowId xmlns:a16="http://schemas.microsoft.com/office/drawing/2014/main" val="10002"/>
                  </a:ext>
                </a:extLst>
              </a:tr>
              <a:tr h="457200">
                <a:tc>
                  <a:txBody>
                    <a:bodyPr/>
                    <a:lstStyle/>
                    <a:p>
                      <a:r>
                        <a:rPr lang="en-US" sz="2000" b="1" dirty="0"/>
                        <a:t>Windows</a:t>
                      </a:r>
                    </a:p>
                  </a:txBody>
                  <a:tcPr marL="112734" marR="112734" marT="56367" marB="56367"/>
                </a:tc>
                <a:tc>
                  <a:txBody>
                    <a:bodyPr/>
                    <a:lstStyle/>
                    <a:p>
                      <a:r>
                        <a:rPr lang="en-US" sz="2000" dirty="0"/>
                        <a:t>PE/COFF</a:t>
                      </a:r>
                    </a:p>
                  </a:txBody>
                  <a:tcPr marL="112734" marR="112734" marT="56367" marB="56367"/>
                </a:tc>
                <a:tc>
                  <a:txBody>
                    <a:bodyPr/>
                    <a:lstStyle/>
                    <a:p>
                      <a:r>
                        <a:rPr lang="en-US" sz="2000" dirty="0"/>
                        <a:t>*.exe</a:t>
                      </a:r>
                    </a:p>
                  </a:txBody>
                  <a:tcPr marL="112734" marR="112734" marT="56367" marB="56367"/>
                </a:tc>
                <a:tc>
                  <a:txBody>
                    <a:bodyPr/>
                    <a:lstStyle/>
                    <a:p>
                      <a:r>
                        <a:rPr lang="en-US" sz="2000" dirty="0"/>
                        <a:t>*.lib</a:t>
                      </a:r>
                    </a:p>
                  </a:txBody>
                  <a:tcPr marL="112734" marR="112734" marT="56367" marB="56367"/>
                </a:tc>
                <a:tc>
                  <a:txBody>
                    <a:bodyPr/>
                    <a:lstStyle/>
                    <a:p>
                      <a:r>
                        <a:rPr lang="en-US" sz="2000" dirty="0"/>
                        <a:t>*.</a:t>
                      </a:r>
                      <a:r>
                        <a:rPr lang="en-US" sz="2000" dirty="0" err="1"/>
                        <a:t>obj</a:t>
                      </a:r>
                      <a:endParaRPr lang="en-US" sz="2000" dirty="0"/>
                    </a:p>
                  </a:txBody>
                  <a:tcPr marL="112734" marR="112734" marT="56367" marB="56367"/>
                </a:tc>
                <a:tc>
                  <a:txBody>
                    <a:bodyPr/>
                    <a:lstStyle/>
                    <a:p>
                      <a:r>
                        <a:rPr lang="en-US" sz="2000" dirty="0"/>
                        <a:t>*.</a:t>
                      </a:r>
                      <a:r>
                        <a:rPr lang="en-US" sz="2000" dirty="0" err="1"/>
                        <a:t>dll</a:t>
                      </a:r>
                      <a:endParaRPr lang="en-US" sz="2000" dirty="0"/>
                    </a:p>
                  </a:txBody>
                  <a:tcPr marL="112734" marR="112734" marT="56367" marB="56367"/>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658539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7234-8203-0547-B3B1-D2F87765434D}"/>
              </a:ext>
            </a:extLst>
          </p:cNvPr>
          <p:cNvSpPr>
            <a:spLocks noGrp="1"/>
          </p:cNvSpPr>
          <p:nvPr>
            <p:ph type="title"/>
          </p:nvPr>
        </p:nvSpPr>
        <p:spPr/>
        <p:txBody>
          <a:bodyPr/>
          <a:lstStyle/>
          <a:p>
            <a:r>
              <a:rPr lang="en-US" dirty="0"/>
              <a:t>Hatching the egg</a:t>
            </a:r>
          </a:p>
        </p:txBody>
      </p:sp>
      <p:sp>
        <p:nvSpPr>
          <p:cNvPr id="3" name="Content Placeholder 2">
            <a:extLst>
              <a:ext uri="{FF2B5EF4-FFF2-40B4-BE49-F238E27FC236}">
                <a16:creationId xmlns:a16="http://schemas.microsoft.com/office/drawing/2014/main" id="{FFFEF915-E744-8A4C-9F29-E77F90F37A5A}"/>
              </a:ext>
            </a:extLst>
          </p:cNvPr>
          <p:cNvSpPr>
            <a:spLocks noGrp="1"/>
          </p:cNvSpPr>
          <p:nvPr>
            <p:ph idx="1"/>
          </p:nvPr>
        </p:nvSpPr>
        <p:spPr>
          <a:xfrm>
            <a:off x="152400" y="495301"/>
            <a:ext cx="8991600" cy="838199"/>
          </a:xfrm>
        </p:spPr>
        <p:txBody>
          <a:bodyPr/>
          <a:lstStyle/>
          <a:p>
            <a:r>
              <a:rPr lang="en-US" dirty="0"/>
              <a:t>the </a:t>
            </a:r>
            <a:r>
              <a:rPr lang="en-US" b="1" dirty="0"/>
              <a:t>loader</a:t>
            </a:r>
            <a:r>
              <a:rPr lang="en-US" dirty="0"/>
              <a:t> is the part of the OS that, uh, </a:t>
            </a:r>
            <a:r>
              <a:rPr lang="en-US" b="1" dirty="0"/>
              <a:t>loads the executable.</a:t>
            </a:r>
            <a:endParaRPr lang="en-US" dirty="0"/>
          </a:p>
          <a:p>
            <a:r>
              <a:rPr lang="en-US" dirty="0"/>
              <a:t>essentially, the loader unpacks the executable into memory.</a:t>
            </a:r>
          </a:p>
        </p:txBody>
      </p:sp>
      <p:sp>
        <p:nvSpPr>
          <p:cNvPr id="4" name="Footer Placeholder 3">
            <a:extLst>
              <a:ext uri="{FF2B5EF4-FFF2-40B4-BE49-F238E27FC236}">
                <a16:creationId xmlns:a16="http://schemas.microsoft.com/office/drawing/2014/main" id="{7904926E-EE41-9C47-B285-E0792C367383}"/>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47D31FAA-BCC5-604B-BABC-E75EE0990472}"/>
              </a:ext>
            </a:extLst>
          </p:cNvPr>
          <p:cNvSpPr>
            <a:spLocks noGrp="1"/>
          </p:cNvSpPr>
          <p:nvPr>
            <p:ph type="sldNum" sz="quarter" idx="12"/>
          </p:nvPr>
        </p:nvSpPr>
        <p:spPr/>
        <p:txBody>
          <a:bodyPr/>
          <a:lstStyle/>
          <a:p>
            <a:fld id="{3552B95B-556F-44BD-91A5-D80C1B9E2BB3}" type="slidenum">
              <a:rPr lang="en-US" smtClean="0"/>
              <a:pPr/>
              <a:t>6</a:t>
            </a:fld>
            <a:endParaRPr lang="en-US"/>
          </a:p>
        </p:txBody>
      </p:sp>
      <p:grpSp>
        <p:nvGrpSpPr>
          <p:cNvPr id="6" name="Group 5">
            <a:extLst>
              <a:ext uri="{FF2B5EF4-FFF2-40B4-BE49-F238E27FC236}">
                <a16:creationId xmlns:a16="http://schemas.microsoft.com/office/drawing/2014/main" id="{6958CA5E-D647-D847-8381-86A5669C41E0}"/>
              </a:ext>
            </a:extLst>
          </p:cNvPr>
          <p:cNvGrpSpPr/>
          <p:nvPr/>
        </p:nvGrpSpPr>
        <p:grpSpPr>
          <a:xfrm>
            <a:off x="728868" y="1849062"/>
            <a:ext cx="1161179" cy="3424101"/>
            <a:chOff x="6858000" y="2321980"/>
            <a:chExt cx="2057400" cy="4868227"/>
          </a:xfrm>
        </p:grpSpPr>
        <p:sp>
          <p:nvSpPr>
            <p:cNvPr id="7" name="Rectangle 6">
              <a:extLst>
                <a:ext uri="{FF2B5EF4-FFF2-40B4-BE49-F238E27FC236}">
                  <a16:creationId xmlns:a16="http://schemas.microsoft.com/office/drawing/2014/main" id="{EB83DA4D-DA08-2E4B-961E-F54BBAE77C58}"/>
                </a:ext>
              </a:extLst>
            </p:cNvPr>
            <p:cNvSpPr/>
            <p:nvPr/>
          </p:nvSpPr>
          <p:spPr>
            <a:xfrm>
              <a:off x="6858000" y="5285207"/>
              <a:ext cx="2057400" cy="190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latin typeface="Consolas" charset="0"/>
                  <a:ea typeface="Consolas" charset="0"/>
                  <a:cs typeface="Consolas" charset="0"/>
                </a:rPr>
                <a:t>.text</a:t>
              </a:r>
              <a:endParaRPr lang="en-US" sz="2000" b="1" dirty="0">
                <a:latin typeface="Consolas" charset="0"/>
                <a:ea typeface="Consolas" charset="0"/>
                <a:cs typeface="Consolas" charset="0"/>
              </a:endParaRPr>
            </a:p>
          </p:txBody>
        </p:sp>
        <p:sp>
          <p:nvSpPr>
            <p:cNvPr id="8" name="Rectangle 7">
              <a:extLst>
                <a:ext uri="{FF2B5EF4-FFF2-40B4-BE49-F238E27FC236}">
                  <a16:creationId xmlns:a16="http://schemas.microsoft.com/office/drawing/2014/main" id="{36C74B7D-277F-9F45-806B-18FD6FE59594}"/>
                </a:ext>
              </a:extLst>
            </p:cNvPr>
            <p:cNvSpPr/>
            <p:nvPr/>
          </p:nvSpPr>
          <p:spPr>
            <a:xfrm>
              <a:off x="6858000" y="2321980"/>
              <a:ext cx="2057400" cy="990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onsolas" charset="0"/>
                  <a:ea typeface="Consolas" charset="0"/>
                  <a:cs typeface="Consolas" charset="0"/>
                </a:rPr>
                <a:t>.data</a:t>
              </a:r>
            </a:p>
          </p:txBody>
        </p:sp>
        <p:sp>
          <p:nvSpPr>
            <p:cNvPr id="9" name="Rectangle 8">
              <a:extLst>
                <a:ext uri="{FF2B5EF4-FFF2-40B4-BE49-F238E27FC236}">
                  <a16:creationId xmlns:a16="http://schemas.microsoft.com/office/drawing/2014/main" id="{A20DB71E-AAC0-994D-B4A4-F52C26794B66}"/>
                </a:ext>
              </a:extLst>
            </p:cNvPr>
            <p:cNvSpPr/>
            <p:nvPr/>
          </p:nvSpPr>
          <p:spPr>
            <a:xfrm>
              <a:off x="6858000" y="3311210"/>
              <a:ext cx="2057399" cy="990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onsolas" charset="0"/>
                  <a:ea typeface="Consolas" charset="0"/>
                  <a:cs typeface="Consolas" charset="0"/>
                </a:rPr>
                <a:t>.</a:t>
              </a:r>
              <a:r>
                <a:rPr lang="en-US" sz="2000" b="1" dirty="0" err="1">
                  <a:latin typeface="Consolas" charset="0"/>
                  <a:ea typeface="Consolas" charset="0"/>
                  <a:cs typeface="Consolas" charset="0"/>
                </a:rPr>
                <a:t>bss</a:t>
              </a:r>
              <a:endParaRPr lang="en-US" sz="2000" b="1" dirty="0">
                <a:latin typeface="Consolas" charset="0"/>
                <a:ea typeface="Consolas" charset="0"/>
                <a:cs typeface="Consolas" charset="0"/>
              </a:endParaRPr>
            </a:p>
          </p:txBody>
        </p:sp>
        <p:sp>
          <p:nvSpPr>
            <p:cNvPr id="10" name="Rectangle 9">
              <a:extLst>
                <a:ext uri="{FF2B5EF4-FFF2-40B4-BE49-F238E27FC236}">
                  <a16:creationId xmlns:a16="http://schemas.microsoft.com/office/drawing/2014/main" id="{4A8606C0-24B9-9448-B398-46B7F3A3B130}"/>
                </a:ext>
              </a:extLst>
            </p:cNvPr>
            <p:cNvSpPr/>
            <p:nvPr/>
          </p:nvSpPr>
          <p:spPr>
            <a:xfrm>
              <a:off x="6858000" y="4295976"/>
              <a:ext cx="2057399" cy="990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onsolas" charset="0"/>
                  <a:ea typeface="Consolas" charset="0"/>
                  <a:cs typeface="Consolas" charset="0"/>
                </a:rPr>
                <a:t>.</a:t>
              </a:r>
              <a:r>
                <a:rPr lang="en-US" sz="2000" b="1" dirty="0" err="1">
                  <a:latin typeface="Consolas" charset="0"/>
                  <a:ea typeface="Consolas" charset="0"/>
                  <a:cs typeface="Consolas" charset="0"/>
                </a:rPr>
                <a:t>rodata</a:t>
              </a:r>
              <a:endParaRPr lang="en-US" sz="2000" b="1" dirty="0">
                <a:latin typeface="Consolas" charset="0"/>
                <a:ea typeface="Consolas" charset="0"/>
                <a:cs typeface="Consolas" charset="0"/>
              </a:endParaRPr>
            </a:p>
          </p:txBody>
        </p:sp>
      </p:grpSp>
      <p:graphicFrame>
        <p:nvGraphicFramePr>
          <p:cNvPr id="11" name="Table 10">
            <a:extLst>
              <a:ext uri="{FF2B5EF4-FFF2-40B4-BE49-F238E27FC236}">
                <a16:creationId xmlns:a16="http://schemas.microsoft.com/office/drawing/2014/main" id="{86C28EDE-E939-CD47-8422-A270AD7CFD24}"/>
              </a:ext>
            </a:extLst>
          </p:cNvPr>
          <p:cNvGraphicFramePr>
            <a:graphicFrameLocks noGrp="1"/>
          </p:cNvGraphicFramePr>
          <p:nvPr>
            <p:extLst>
              <p:ext uri="{D42A27DB-BD31-4B8C-83A1-F6EECF244321}">
                <p14:modId xmlns:p14="http://schemas.microsoft.com/office/powerpoint/2010/main" val="3821280325"/>
              </p:ext>
            </p:extLst>
          </p:nvPr>
        </p:nvGraphicFramePr>
        <p:xfrm>
          <a:off x="4543233" y="1381094"/>
          <a:ext cx="1324167" cy="3915866"/>
        </p:xfrm>
        <a:graphic>
          <a:graphicData uri="http://schemas.openxmlformats.org/drawingml/2006/table">
            <a:tbl>
              <a:tblPr bandRow="1">
                <a:tableStyleId>{5C22544A-7EE6-4342-B048-85BDC9FD1C3A}</a:tableStyleId>
              </a:tblPr>
              <a:tblGrid>
                <a:gridCol w="1324167">
                  <a:extLst>
                    <a:ext uri="{9D8B030D-6E8A-4147-A177-3AD203B41FA5}">
                      <a16:colId xmlns:a16="http://schemas.microsoft.com/office/drawing/2014/main" val="181283034"/>
                    </a:ext>
                  </a:extLst>
                </a:gridCol>
              </a:tblGrid>
              <a:tr h="463428">
                <a:tc>
                  <a:txBody>
                    <a:bodyPr/>
                    <a:lstStyle/>
                    <a:p>
                      <a:pPr algn="ctr"/>
                      <a:r>
                        <a:rPr lang="en-US" sz="1800" b="1" dirty="0">
                          <a:solidFill>
                            <a:schemeClr val="bg2"/>
                          </a:solidFill>
                        </a:rPr>
                        <a:t>Stack</a:t>
                      </a:r>
                    </a:p>
                  </a:txBody>
                  <a:tcPr marL="82061" marR="82061" marT="41030" marB="41030" anchor="ctr">
                    <a:solidFill>
                      <a:schemeClr val="tx2">
                        <a:lumMod val="60000"/>
                        <a:lumOff val="40000"/>
                      </a:schemeClr>
                    </a:solidFill>
                  </a:tcPr>
                </a:tc>
                <a:extLst>
                  <a:ext uri="{0D108BD9-81ED-4DB2-BD59-A6C34878D82A}">
                    <a16:rowId xmlns:a16="http://schemas.microsoft.com/office/drawing/2014/main" val="3070989390"/>
                  </a:ext>
                </a:extLst>
              </a:tr>
              <a:tr h="1133626">
                <a:tc>
                  <a:txBody>
                    <a:bodyPr/>
                    <a:lstStyle/>
                    <a:p>
                      <a:pPr algn="ctr"/>
                      <a:endParaRPr lang="en-US" sz="1800" b="1" dirty="0">
                        <a:solidFill>
                          <a:schemeClr val="bg2"/>
                        </a:solidFill>
                      </a:endParaRPr>
                    </a:p>
                  </a:txBody>
                  <a:tcPr marL="82061" marR="82061" marT="41030" marB="41030" anchor="ctr"/>
                </a:tc>
                <a:extLst>
                  <a:ext uri="{0D108BD9-81ED-4DB2-BD59-A6C34878D82A}">
                    <a16:rowId xmlns:a16="http://schemas.microsoft.com/office/drawing/2014/main" val="577096126"/>
                  </a:ext>
                </a:extLst>
              </a:tr>
              <a:tr h="474543">
                <a:tc>
                  <a:txBody>
                    <a:bodyPr/>
                    <a:lstStyle/>
                    <a:p>
                      <a:pPr algn="ctr"/>
                      <a:r>
                        <a:rPr lang="en-US" sz="1800" b="1" dirty="0">
                          <a:solidFill>
                            <a:schemeClr val="bg2"/>
                          </a:solidFill>
                        </a:rPr>
                        <a:t>Heap</a:t>
                      </a:r>
                    </a:p>
                  </a:txBody>
                  <a:tcPr marL="82061" marR="82061" marT="41030" marB="41030" anchor="ctr">
                    <a:solidFill>
                      <a:schemeClr val="accent2">
                        <a:lumMod val="60000"/>
                        <a:lumOff val="40000"/>
                      </a:schemeClr>
                    </a:solidFill>
                  </a:tcPr>
                </a:tc>
                <a:extLst>
                  <a:ext uri="{0D108BD9-81ED-4DB2-BD59-A6C34878D82A}">
                    <a16:rowId xmlns:a16="http://schemas.microsoft.com/office/drawing/2014/main" val="1366557411"/>
                  </a:ext>
                </a:extLst>
              </a:tr>
              <a:tr h="463428">
                <a:tc>
                  <a:txBody>
                    <a:bodyPr/>
                    <a:lstStyle/>
                    <a:p>
                      <a:pPr algn="ctr"/>
                      <a:r>
                        <a:rPr lang="en-US" sz="1800" b="1" dirty="0" err="1">
                          <a:solidFill>
                            <a:schemeClr val="bg2"/>
                          </a:solidFill>
                        </a:rPr>
                        <a:t>Globals</a:t>
                      </a:r>
                      <a:endParaRPr lang="en-US" sz="1800" b="1" dirty="0">
                        <a:solidFill>
                          <a:schemeClr val="bg2"/>
                        </a:solidFill>
                      </a:endParaRPr>
                    </a:p>
                  </a:txBody>
                  <a:tcPr marL="82061" marR="82061" marT="41030" marB="41030" anchor="ctr">
                    <a:solidFill>
                      <a:schemeClr val="accent5">
                        <a:lumMod val="75000"/>
                      </a:schemeClr>
                    </a:solidFill>
                  </a:tcPr>
                </a:tc>
                <a:extLst>
                  <a:ext uri="{0D108BD9-81ED-4DB2-BD59-A6C34878D82A}">
                    <a16:rowId xmlns:a16="http://schemas.microsoft.com/office/drawing/2014/main" val="4001921320"/>
                  </a:ext>
                </a:extLst>
              </a:tr>
              <a:tr h="1024461">
                <a:tc>
                  <a:txBody>
                    <a:bodyPr/>
                    <a:lstStyle/>
                    <a:p>
                      <a:pPr algn="ctr"/>
                      <a:r>
                        <a:rPr lang="en-US" sz="1800" b="1" dirty="0">
                          <a:solidFill>
                            <a:schemeClr val="bg2"/>
                          </a:solidFill>
                        </a:rPr>
                        <a:t>Code</a:t>
                      </a:r>
                    </a:p>
                  </a:txBody>
                  <a:tcPr marL="82061" marR="82061" marT="41030" marB="41030" anchor="ctr">
                    <a:solidFill>
                      <a:schemeClr val="accent6">
                        <a:lumMod val="75000"/>
                      </a:schemeClr>
                    </a:solidFill>
                  </a:tcPr>
                </a:tc>
                <a:extLst>
                  <a:ext uri="{0D108BD9-81ED-4DB2-BD59-A6C34878D82A}">
                    <a16:rowId xmlns:a16="http://schemas.microsoft.com/office/drawing/2014/main" val="2542423252"/>
                  </a:ext>
                </a:extLst>
              </a:tr>
              <a:tr h="144482">
                <a:tc>
                  <a:txBody>
                    <a:bodyPr/>
                    <a:lstStyle/>
                    <a:p>
                      <a:pPr algn="ctr"/>
                      <a:endParaRPr lang="en-US" sz="1800" b="1" dirty="0">
                        <a:solidFill>
                          <a:schemeClr val="bg2"/>
                        </a:solidFill>
                      </a:endParaRPr>
                    </a:p>
                  </a:txBody>
                  <a:tcPr marL="82061" marR="82061" marT="41030" marB="41030" anchor="ctr">
                    <a:solidFill>
                      <a:schemeClr val="bg1">
                        <a:lumMod val="65000"/>
                      </a:schemeClr>
                    </a:solidFill>
                  </a:tcPr>
                </a:tc>
                <a:extLst>
                  <a:ext uri="{0D108BD9-81ED-4DB2-BD59-A6C34878D82A}">
                    <a16:rowId xmlns:a16="http://schemas.microsoft.com/office/drawing/2014/main" val="303885842"/>
                  </a:ext>
                </a:extLst>
              </a:tr>
            </a:tbl>
          </a:graphicData>
        </a:graphic>
      </p:graphicFrame>
      <p:grpSp>
        <p:nvGrpSpPr>
          <p:cNvPr id="25" name="Group 24">
            <a:extLst>
              <a:ext uri="{FF2B5EF4-FFF2-40B4-BE49-F238E27FC236}">
                <a16:creationId xmlns:a16="http://schemas.microsoft.com/office/drawing/2014/main" id="{3F0EAC83-9A8D-F347-808C-5564DA4E5D1B}"/>
              </a:ext>
            </a:extLst>
          </p:cNvPr>
          <p:cNvGrpSpPr/>
          <p:nvPr/>
        </p:nvGrpSpPr>
        <p:grpSpPr>
          <a:xfrm>
            <a:off x="1890046" y="1474159"/>
            <a:ext cx="2653186" cy="3263645"/>
            <a:chOff x="2380378" y="1474159"/>
            <a:chExt cx="2653186" cy="3263645"/>
          </a:xfrm>
        </p:grpSpPr>
        <p:grpSp>
          <p:nvGrpSpPr>
            <p:cNvPr id="21" name="Group 20">
              <a:extLst>
                <a:ext uri="{FF2B5EF4-FFF2-40B4-BE49-F238E27FC236}">
                  <a16:creationId xmlns:a16="http://schemas.microsoft.com/office/drawing/2014/main" id="{5BA457CE-3781-6942-B447-035B7B38CAB1}"/>
                </a:ext>
              </a:extLst>
            </p:cNvPr>
            <p:cNvGrpSpPr/>
            <p:nvPr/>
          </p:nvGrpSpPr>
          <p:grpSpPr>
            <a:xfrm>
              <a:off x="2380378" y="1849062"/>
              <a:ext cx="2653186" cy="2888742"/>
              <a:chOff x="2380378" y="1849062"/>
              <a:chExt cx="2653186" cy="2888742"/>
            </a:xfrm>
          </p:grpSpPr>
          <p:sp>
            <p:nvSpPr>
              <p:cNvPr id="12" name="Right Brace 11">
                <a:extLst>
                  <a:ext uri="{FF2B5EF4-FFF2-40B4-BE49-F238E27FC236}">
                    <a16:creationId xmlns:a16="http://schemas.microsoft.com/office/drawing/2014/main" id="{8BD7E182-AEC2-3243-B570-3B3C99611D60}"/>
                  </a:ext>
                </a:extLst>
              </p:cNvPr>
              <p:cNvSpPr/>
              <p:nvPr/>
            </p:nvSpPr>
            <p:spPr>
              <a:xfrm>
                <a:off x="2380378" y="1849062"/>
                <a:ext cx="439022" cy="2084206"/>
              </a:xfrm>
              <a:prstGeom prst="rightBrace">
                <a:avLst>
                  <a:gd name="adj1" fmla="val 49084"/>
                  <a:gd name="adj2" fmla="val 81951"/>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4" name="Straight Arrow Connector 13">
                <a:extLst>
                  <a:ext uri="{FF2B5EF4-FFF2-40B4-BE49-F238E27FC236}">
                    <a16:creationId xmlns:a16="http://schemas.microsoft.com/office/drawing/2014/main" id="{78C9F861-E1D1-1041-A74A-A1D25092DE11}"/>
                  </a:ext>
                </a:extLst>
              </p:cNvPr>
              <p:cNvCxnSpPr>
                <a:cxnSpLocks/>
              </p:cNvCxnSpPr>
              <p:nvPr/>
            </p:nvCxnSpPr>
            <p:spPr>
              <a:xfrm>
                <a:off x="2832652" y="3568148"/>
                <a:ext cx="2200912" cy="12755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66EBA14-485B-D045-9DBB-AD2AA36DF739}"/>
                  </a:ext>
                </a:extLst>
              </p:cNvPr>
              <p:cNvCxnSpPr>
                <a:cxnSpLocks/>
              </p:cNvCxnSpPr>
              <p:nvPr/>
            </p:nvCxnSpPr>
            <p:spPr>
              <a:xfrm flipV="1">
                <a:off x="2380378" y="4381500"/>
                <a:ext cx="2653186" cy="35630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E857DC21-C883-0D42-B5D1-E90543CC0B7A}"/>
                </a:ext>
              </a:extLst>
            </p:cNvPr>
            <p:cNvSpPr txBox="1"/>
            <p:nvPr/>
          </p:nvSpPr>
          <p:spPr>
            <a:xfrm>
              <a:off x="2779519" y="1474159"/>
              <a:ext cx="2115421" cy="1446550"/>
            </a:xfrm>
            <a:prstGeom prst="rect">
              <a:avLst/>
            </a:prstGeom>
            <a:noFill/>
          </p:spPr>
          <p:txBody>
            <a:bodyPr wrap="square" rtlCol="0">
              <a:spAutoFit/>
            </a:bodyPr>
            <a:lstStyle/>
            <a:p>
              <a:pPr algn="ctr"/>
              <a:r>
                <a:rPr lang="en-US" sz="2200" dirty="0"/>
                <a:t>some parts are copied (almost) directly into RAM.</a:t>
              </a:r>
            </a:p>
          </p:txBody>
        </p:sp>
      </p:grpSp>
      <p:grpSp>
        <p:nvGrpSpPr>
          <p:cNvPr id="29" name="Group 28">
            <a:extLst>
              <a:ext uri="{FF2B5EF4-FFF2-40B4-BE49-F238E27FC236}">
                <a16:creationId xmlns:a16="http://schemas.microsoft.com/office/drawing/2014/main" id="{12C6952B-F31D-0149-A203-6A601AE972AC}"/>
              </a:ext>
            </a:extLst>
          </p:cNvPr>
          <p:cNvGrpSpPr/>
          <p:nvPr/>
        </p:nvGrpSpPr>
        <p:grpSpPr>
          <a:xfrm>
            <a:off x="5883753" y="1391149"/>
            <a:ext cx="3056536" cy="1999751"/>
            <a:chOff x="5883753" y="1391149"/>
            <a:chExt cx="3056536" cy="1999751"/>
          </a:xfrm>
        </p:grpSpPr>
        <p:sp>
          <p:nvSpPr>
            <p:cNvPr id="26" name="TextBox 25">
              <a:extLst>
                <a:ext uri="{FF2B5EF4-FFF2-40B4-BE49-F238E27FC236}">
                  <a16:creationId xmlns:a16="http://schemas.microsoft.com/office/drawing/2014/main" id="{F39AA177-7067-8340-86B9-CB17BDD550FC}"/>
                </a:ext>
              </a:extLst>
            </p:cNvPr>
            <p:cNvSpPr txBox="1"/>
            <p:nvPr/>
          </p:nvSpPr>
          <p:spPr>
            <a:xfrm>
              <a:off x="6248400" y="1391149"/>
              <a:ext cx="2691889" cy="1107996"/>
            </a:xfrm>
            <a:prstGeom prst="rect">
              <a:avLst/>
            </a:prstGeom>
            <a:noFill/>
          </p:spPr>
          <p:txBody>
            <a:bodyPr wrap="square" rtlCol="0">
              <a:spAutoFit/>
            </a:bodyPr>
            <a:lstStyle/>
            <a:p>
              <a:pPr algn="ctr"/>
              <a:r>
                <a:rPr lang="en-US" sz="2200" dirty="0"/>
                <a:t>other areas of memory are set up by the loader itself.</a:t>
              </a:r>
            </a:p>
          </p:txBody>
        </p:sp>
        <p:sp>
          <p:nvSpPr>
            <p:cNvPr id="28" name="Right Brace 27">
              <a:extLst>
                <a:ext uri="{FF2B5EF4-FFF2-40B4-BE49-F238E27FC236}">
                  <a16:creationId xmlns:a16="http://schemas.microsoft.com/office/drawing/2014/main" id="{6740488F-4E49-7A4D-8560-501A6A3FCF5E}"/>
                </a:ext>
              </a:extLst>
            </p:cNvPr>
            <p:cNvSpPr/>
            <p:nvPr/>
          </p:nvSpPr>
          <p:spPr>
            <a:xfrm>
              <a:off x="5883753" y="1391149"/>
              <a:ext cx="439022" cy="1999751"/>
            </a:xfrm>
            <a:prstGeom prst="rightBrace">
              <a:avLst>
                <a:gd name="adj1" fmla="val 49084"/>
                <a:gd name="adj2" fmla="val 30758"/>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30" name="TextBox 29">
            <a:extLst>
              <a:ext uri="{FF2B5EF4-FFF2-40B4-BE49-F238E27FC236}">
                <a16:creationId xmlns:a16="http://schemas.microsoft.com/office/drawing/2014/main" id="{EF3D57DE-8E52-2E40-9FB1-8652BBBC1697}"/>
              </a:ext>
            </a:extLst>
          </p:cNvPr>
          <p:cNvSpPr txBox="1"/>
          <p:nvPr/>
        </p:nvSpPr>
        <p:spPr>
          <a:xfrm>
            <a:off x="6323547" y="4541872"/>
            <a:ext cx="2439454" cy="923330"/>
          </a:xfrm>
          <a:prstGeom prst="rect">
            <a:avLst/>
          </a:prstGeom>
          <a:noFill/>
        </p:spPr>
        <p:txBody>
          <a:bodyPr wrap="square" rtlCol="0">
            <a:spAutoFit/>
          </a:bodyPr>
          <a:lstStyle/>
          <a:p>
            <a:pPr algn="ctr"/>
            <a:r>
              <a:rPr lang="en-US" sz="1800" dirty="0"/>
              <a:t>(</a:t>
            </a:r>
            <a:r>
              <a:rPr lang="en-US" sz="1800" i="1" dirty="0"/>
              <a:t>where</a:t>
            </a:r>
            <a:r>
              <a:rPr lang="en-US" sz="1800" dirty="0"/>
              <a:t> in memory does this stuff exist? wait a few slides.)</a:t>
            </a:r>
          </a:p>
        </p:txBody>
      </p:sp>
    </p:spTree>
    <p:extLst>
      <p:ext uri="{BB962C8B-B14F-4D97-AF65-F5344CB8AC3E}">
        <p14:creationId xmlns:p14="http://schemas.microsoft.com/office/powerpoint/2010/main" val="30243376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6D40-9415-2443-B035-D4486612A0FF}"/>
              </a:ext>
            </a:extLst>
          </p:cNvPr>
          <p:cNvSpPr>
            <a:spLocks noGrp="1"/>
          </p:cNvSpPr>
          <p:nvPr>
            <p:ph type="title"/>
          </p:nvPr>
        </p:nvSpPr>
        <p:spPr/>
        <p:txBody>
          <a:bodyPr/>
          <a:lstStyle/>
          <a:p>
            <a:r>
              <a:rPr lang="en-US" dirty="0"/>
              <a:t>Dynamic linking</a:t>
            </a:r>
          </a:p>
        </p:txBody>
      </p:sp>
      <p:sp>
        <p:nvSpPr>
          <p:cNvPr id="3" name="Content Placeholder 2">
            <a:extLst>
              <a:ext uri="{FF2B5EF4-FFF2-40B4-BE49-F238E27FC236}">
                <a16:creationId xmlns:a16="http://schemas.microsoft.com/office/drawing/2014/main" id="{44943A8E-294F-D54F-A04A-9960A2209160}"/>
              </a:ext>
            </a:extLst>
          </p:cNvPr>
          <p:cNvSpPr>
            <a:spLocks noGrp="1"/>
          </p:cNvSpPr>
          <p:nvPr>
            <p:ph idx="1"/>
          </p:nvPr>
        </p:nvSpPr>
        <p:spPr>
          <a:xfrm>
            <a:off x="152400" y="495301"/>
            <a:ext cx="8991600" cy="838199"/>
          </a:xfrm>
        </p:spPr>
        <p:txBody>
          <a:bodyPr/>
          <a:lstStyle/>
          <a:p>
            <a:r>
              <a:rPr lang="en-US" dirty="0"/>
              <a:t>the loader also loads any required </a:t>
            </a:r>
            <a:r>
              <a:rPr lang="en-US" b="1" dirty="0"/>
              <a:t>dynamically-linked libraries</a:t>
            </a:r>
          </a:p>
          <a:p>
            <a:pPr lvl="1"/>
            <a:r>
              <a:rPr lang="en-US" dirty="0"/>
              <a:t>which can require dynamic libs of their own… recursively…</a:t>
            </a:r>
          </a:p>
        </p:txBody>
      </p:sp>
      <p:sp>
        <p:nvSpPr>
          <p:cNvPr id="4" name="Footer Placeholder 3">
            <a:extLst>
              <a:ext uri="{FF2B5EF4-FFF2-40B4-BE49-F238E27FC236}">
                <a16:creationId xmlns:a16="http://schemas.microsoft.com/office/drawing/2014/main" id="{78AF7ACF-81C9-3C42-AF7C-73F75D961BAD}"/>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3B493357-9453-DB4D-A0B4-E015192397AD}"/>
              </a:ext>
            </a:extLst>
          </p:cNvPr>
          <p:cNvSpPr>
            <a:spLocks noGrp="1"/>
          </p:cNvSpPr>
          <p:nvPr>
            <p:ph type="sldNum" sz="quarter" idx="12"/>
          </p:nvPr>
        </p:nvSpPr>
        <p:spPr/>
        <p:txBody>
          <a:bodyPr/>
          <a:lstStyle/>
          <a:p>
            <a:fld id="{3552B95B-556F-44BD-91A5-D80C1B9E2BB3}" type="slidenum">
              <a:rPr lang="en-US" smtClean="0"/>
              <a:pPr/>
              <a:t>7</a:t>
            </a:fld>
            <a:endParaRPr lang="en-US"/>
          </a:p>
        </p:txBody>
      </p:sp>
      <p:graphicFrame>
        <p:nvGraphicFramePr>
          <p:cNvPr id="7" name="Table 6">
            <a:extLst>
              <a:ext uri="{FF2B5EF4-FFF2-40B4-BE49-F238E27FC236}">
                <a16:creationId xmlns:a16="http://schemas.microsoft.com/office/drawing/2014/main" id="{F90DF52C-1950-9545-9DD7-4595D47D63A9}"/>
              </a:ext>
            </a:extLst>
          </p:cNvPr>
          <p:cNvGraphicFramePr>
            <a:graphicFrameLocks noGrp="1"/>
          </p:cNvGraphicFramePr>
          <p:nvPr>
            <p:extLst>
              <p:ext uri="{D42A27DB-BD31-4B8C-83A1-F6EECF244321}">
                <p14:modId xmlns:p14="http://schemas.microsoft.com/office/powerpoint/2010/main" val="1410295015"/>
              </p:ext>
            </p:extLst>
          </p:nvPr>
        </p:nvGraphicFramePr>
        <p:xfrm>
          <a:off x="7543799" y="1334101"/>
          <a:ext cx="1324167" cy="918379"/>
        </p:xfrm>
        <a:graphic>
          <a:graphicData uri="http://schemas.openxmlformats.org/drawingml/2006/table">
            <a:tbl>
              <a:tblPr bandRow="1">
                <a:tableStyleId>{5C22544A-7EE6-4342-B048-85BDC9FD1C3A}</a:tableStyleId>
              </a:tblPr>
              <a:tblGrid>
                <a:gridCol w="1324167">
                  <a:extLst>
                    <a:ext uri="{9D8B030D-6E8A-4147-A177-3AD203B41FA5}">
                      <a16:colId xmlns:a16="http://schemas.microsoft.com/office/drawing/2014/main" val="181283034"/>
                    </a:ext>
                  </a:extLst>
                </a:gridCol>
              </a:tblGrid>
              <a:tr h="463428">
                <a:tc>
                  <a:txBody>
                    <a:bodyPr/>
                    <a:lstStyle/>
                    <a:p>
                      <a:pPr algn="ctr"/>
                      <a:r>
                        <a:rPr lang="en-US" sz="1800" b="1" dirty="0" err="1">
                          <a:solidFill>
                            <a:schemeClr val="bg2"/>
                          </a:solidFill>
                        </a:rPr>
                        <a:t>Globals</a:t>
                      </a:r>
                      <a:endParaRPr lang="en-US" sz="1800" b="1" dirty="0">
                        <a:solidFill>
                          <a:schemeClr val="bg2"/>
                        </a:solidFill>
                      </a:endParaRPr>
                    </a:p>
                  </a:txBody>
                  <a:tcPr marL="82061" marR="82061" marT="41030" marB="41030" anchor="ctr">
                    <a:solidFill>
                      <a:schemeClr val="accent5">
                        <a:lumMod val="75000"/>
                      </a:schemeClr>
                    </a:solidFill>
                  </a:tcPr>
                </a:tc>
                <a:extLst>
                  <a:ext uri="{0D108BD9-81ED-4DB2-BD59-A6C34878D82A}">
                    <a16:rowId xmlns:a16="http://schemas.microsoft.com/office/drawing/2014/main" val="4001921320"/>
                  </a:ext>
                </a:extLst>
              </a:tr>
              <a:tr h="454951">
                <a:tc>
                  <a:txBody>
                    <a:bodyPr/>
                    <a:lstStyle/>
                    <a:p>
                      <a:pPr algn="ctr"/>
                      <a:r>
                        <a:rPr lang="en-US" sz="1800" b="1" dirty="0">
                          <a:solidFill>
                            <a:schemeClr val="bg2"/>
                          </a:solidFill>
                        </a:rPr>
                        <a:t>Code</a:t>
                      </a:r>
                    </a:p>
                  </a:txBody>
                  <a:tcPr marL="82061" marR="82061" marT="41030" marB="41030" anchor="ctr">
                    <a:solidFill>
                      <a:schemeClr val="accent6">
                        <a:lumMod val="75000"/>
                      </a:schemeClr>
                    </a:solidFill>
                  </a:tcPr>
                </a:tc>
                <a:extLst>
                  <a:ext uri="{0D108BD9-81ED-4DB2-BD59-A6C34878D82A}">
                    <a16:rowId xmlns:a16="http://schemas.microsoft.com/office/drawing/2014/main" val="2542423252"/>
                  </a:ext>
                </a:extLst>
              </a:tr>
            </a:tbl>
          </a:graphicData>
        </a:graphic>
      </p:graphicFrame>
      <p:graphicFrame>
        <p:nvGraphicFramePr>
          <p:cNvPr id="8" name="Table 7">
            <a:extLst>
              <a:ext uri="{FF2B5EF4-FFF2-40B4-BE49-F238E27FC236}">
                <a16:creationId xmlns:a16="http://schemas.microsoft.com/office/drawing/2014/main" id="{80518810-210E-2A47-A7DA-09B0F4B38F42}"/>
              </a:ext>
            </a:extLst>
          </p:cNvPr>
          <p:cNvGraphicFramePr>
            <a:graphicFrameLocks noGrp="1"/>
          </p:cNvGraphicFramePr>
          <p:nvPr>
            <p:extLst>
              <p:ext uri="{D42A27DB-BD31-4B8C-83A1-F6EECF244321}">
                <p14:modId xmlns:p14="http://schemas.microsoft.com/office/powerpoint/2010/main" val="2976917054"/>
              </p:ext>
            </p:extLst>
          </p:nvPr>
        </p:nvGraphicFramePr>
        <p:xfrm>
          <a:off x="7543801" y="2251879"/>
          <a:ext cx="1324167" cy="918379"/>
        </p:xfrm>
        <a:graphic>
          <a:graphicData uri="http://schemas.openxmlformats.org/drawingml/2006/table">
            <a:tbl>
              <a:tblPr bandRow="1">
                <a:tableStyleId>{5C22544A-7EE6-4342-B048-85BDC9FD1C3A}</a:tableStyleId>
              </a:tblPr>
              <a:tblGrid>
                <a:gridCol w="1324167">
                  <a:extLst>
                    <a:ext uri="{9D8B030D-6E8A-4147-A177-3AD203B41FA5}">
                      <a16:colId xmlns:a16="http://schemas.microsoft.com/office/drawing/2014/main" val="181283034"/>
                    </a:ext>
                  </a:extLst>
                </a:gridCol>
              </a:tblGrid>
              <a:tr h="463428">
                <a:tc>
                  <a:txBody>
                    <a:bodyPr/>
                    <a:lstStyle/>
                    <a:p>
                      <a:pPr algn="ctr"/>
                      <a:r>
                        <a:rPr lang="en-US" sz="1800" b="1" dirty="0" err="1">
                          <a:solidFill>
                            <a:schemeClr val="bg2"/>
                          </a:solidFill>
                        </a:rPr>
                        <a:t>Globals</a:t>
                      </a:r>
                      <a:endParaRPr lang="en-US" sz="1800" b="1" dirty="0">
                        <a:solidFill>
                          <a:schemeClr val="bg2"/>
                        </a:solidFill>
                      </a:endParaRPr>
                    </a:p>
                  </a:txBody>
                  <a:tcPr marL="82061" marR="82061" marT="41030" marB="41030" anchor="ctr">
                    <a:solidFill>
                      <a:schemeClr val="accent5">
                        <a:lumMod val="75000"/>
                      </a:schemeClr>
                    </a:solidFill>
                  </a:tcPr>
                </a:tc>
                <a:extLst>
                  <a:ext uri="{0D108BD9-81ED-4DB2-BD59-A6C34878D82A}">
                    <a16:rowId xmlns:a16="http://schemas.microsoft.com/office/drawing/2014/main" val="4001921320"/>
                  </a:ext>
                </a:extLst>
              </a:tr>
              <a:tr h="454951">
                <a:tc>
                  <a:txBody>
                    <a:bodyPr/>
                    <a:lstStyle/>
                    <a:p>
                      <a:pPr algn="ctr"/>
                      <a:r>
                        <a:rPr lang="en-US" sz="1800" b="1" dirty="0">
                          <a:solidFill>
                            <a:schemeClr val="bg2"/>
                          </a:solidFill>
                        </a:rPr>
                        <a:t>Code</a:t>
                      </a:r>
                    </a:p>
                  </a:txBody>
                  <a:tcPr marL="82061" marR="82061" marT="41030" marB="41030" anchor="ctr">
                    <a:solidFill>
                      <a:schemeClr val="accent6">
                        <a:lumMod val="75000"/>
                      </a:schemeClr>
                    </a:solidFill>
                  </a:tcPr>
                </a:tc>
                <a:extLst>
                  <a:ext uri="{0D108BD9-81ED-4DB2-BD59-A6C34878D82A}">
                    <a16:rowId xmlns:a16="http://schemas.microsoft.com/office/drawing/2014/main" val="2542423252"/>
                  </a:ext>
                </a:extLst>
              </a:tr>
            </a:tbl>
          </a:graphicData>
        </a:graphic>
      </p:graphicFrame>
      <p:graphicFrame>
        <p:nvGraphicFramePr>
          <p:cNvPr id="9" name="Table 8">
            <a:extLst>
              <a:ext uri="{FF2B5EF4-FFF2-40B4-BE49-F238E27FC236}">
                <a16:creationId xmlns:a16="http://schemas.microsoft.com/office/drawing/2014/main" id="{2F574342-7C62-DE47-ABEB-E19364F378A5}"/>
              </a:ext>
            </a:extLst>
          </p:cNvPr>
          <p:cNvGraphicFramePr>
            <a:graphicFrameLocks noGrp="1"/>
          </p:cNvGraphicFramePr>
          <p:nvPr>
            <p:extLst>
              <p:ext uri="{D42A27DB-BD31-4B8C-83A1-F6EECF244321}">
                <p14:modId xmlns:p14="http://schemas.microsoft.com/office/powerpoint/2010/main" val="3838811600"/>
              </p:ext>
            </p:extLst>
          </p:nvPr>
        </p:nvGraphicFramePr>
        <p:xfrm>
          <a:off x="7543799" y="3149940"/>
          <a:ext cx="1324167" cy="918379"/>
        </p:xfrm>
        <a:graphic>
          <a:graphicData uri="http://schemas.openxmlformats.org/drawingml/2006/table">
            <a:tbl>
              <a:tblPr bandRow="1">
                <a:tableStyleId>{5C22544A-7EE6-4342-B048-85BDC9FD1C3A}</a:tableStyleId>
              </a:tblPr>
              <a:tblGrid>
                <a:gridCol w="1324167">
                  <a:extLst>
                    <a:ext uri="{9D8B030D-6E8A-4147-A177-3AD203B41FA5}">
                      <a16:colId xmlns:a16="http://schemas.microsoft.com/office/drawing/2014/main" val="181283034"/>
                    </a:ext>
                  </a:extLst>
                </a:gridCol>
              </a:tblGrid>
              <a:tr h="463428">
                <a:tc>
                  <a:txBody>
                    <a:bodyPr/>
                    <a:lstStyle/>
                    <a:p>
                      <a:pPr algn="ctr"/>
                      <a:r>
                        <a:rPr lang="en-US" sz="1800" b="1" dirty="0" err="1">
                          <a:solidFill>
                            <a:schemeClr val="bg2"/>
                          </a:solidFill>
                        </a:rPr>
                        <a:t>Globals</a:t>
                      </a:r>
                      <a:endParaRPr lang="en-US" sz="1800" b="1" dirty="0">
                        <a:solidFill>
                          <a:schemeClr val="bg2"/>
                        </a:solidFill>
                      </a:endParaRPr>
                    </a:p>
                  </a:txBody>
                  <a:tcPr marL="82061" marR="82061" marT="41030" marB="41030" anchor="ctr">
                    <a:solidFill>
                      <a:schemeClr val="accent5">
                        <a:lumMod val="75000"/>
                      </a:schemeClr>
                    </a:solidFill>
                  </a:tcPr>
                </a:tc>
                <a:extLst>
                  <a:ext uri="{0D108BD9-81ED-4DB2-BD59-A6C34878D82A}">
                    <a16:rowId xmlns:a16="http://schemas.microsoft.com/office/drawing/2014/main" val="4001921320"/>
                  </a:ext>
                </a:extLst>
              </a:tr>
              <a:tr h="454951">
                <a:tc>
                  <a:txBody>
                    <a:bodyPr/>
                    <a:lstStyle/>
                    <a:p>
                      <a:pPr algn="ctr"/>
                      <a:r>
                        <a:rPr lang="en-US" sz="1800" b="1" dirty="0">
                          <a:solidFill>
                            <a:schemeClr val="bg2"/>
                          </a:solidFill>
                        </a:rPr>
                        <a:t>Code</a:t>
                      </a:r>
                    </a:p>
                  </a:txBody>
                  <a:tcPr marL="82061" marR="82061" marT="41030" marB="41030" anchor="ctr">
                    <a:solidFill>
                      <a:schemeClr val="accent6">
                        <a:lumMod val="75000"/>
                      </a:schemeClr>
                    </a:solidFill>
                  </a:tcPr>
                </a:tc>
                <a:extLst>
                  <a:ext uri="{0D108BD9-81ED-4DB2-BD59-A6C34878D82A}">
                    <a16:rowId xmlns:a16="http://schemas.microsoft.com/office/drawing/2014/main" val="2542423252"/>
                  </a:ext>
                </a:extLst>
              </a:tr>
            </a:tbl>
          </a:graphicData>
        </a:graphic>
      </p:graphicFrame>
      <p:graphicFrame>
        <p:nvGraphicFramePr>
          <p:cNvPr id="10" name="Table 9">
            <a:extLst>
              <a:ext uri="{FF2B5EF4-FFF2-40B4-BE49-F238E27FC236}">
                <a16:creationId xmlns:a16="http://schemas.microsoft.com/office/drawing/2014/main" id="{257562C6-A026-F347-B51B-A9F61F2352AC}"/>
              </a:ext>
            </a:extLst>
          </p:cNvPr>
          <p:cNvGraphicFramePr>
            <a:graphicFrameLocks noGrp="1"/>
          </p:cNvGraphicFramePr>
          <p:nvPr>
            <p:extLst>
              <p:ext uri="{D42A27DB-BD31-4B8C-83A1-F6EECF244321}">
                <p14:modId xmlns:p14="http://schemas.microsoft.com/office/powerpoint/2010/main" val="3132797886"/>
              </p:ext>
            </p:extLst>
          </p:nvPr>
        </p:nvGraphicFramePr>
        <p:xfrm>
          <a:off x="7543799" y="4081017"/>
          <a:ext cx="1324167" cy="918379"/>
        </p:xfrm>
        <a:graphic>
          <a:graphicData uri="http://schemas.openxmlformats.org/drawingml/2006/table">
            <a:tbl>
              <a:tblPr bandRow="1">
                <a:tableStyleId>{5C22544A-7EE6-4342-B048-85BDC9FD1C3A}</a:tableStyleId>
              </a:tblPr>
              <a:tblGrid>
                <a:gridCol w="1324167">
                  <a:extLst>
                    <a:ext uri="{9D8B030D-6E8A-4147-A177-3AD203B41FA5}">
                      <a16:colId xmlns:a16="http://schemas.microsoft.com/office/drawing/2014/main" val="181283034"/>
                    </a:ext>
                  </a:extLst>
                </a:gridCol>
              </a:tblGrid>
              <a:tr h="463428">
                <a:tc>
                  <a:txBody>
                    <a:bodyPr/>
                    <a:lstStyle/>
                    <a:p>
                      <a:pPr algn="ctr"/>
                      <a:r>
                        <a:rPr lang="en-US" sz="1800" b="1" dirty="0" err="1">
                          <a:solidFill>
                            <a:schemeClr val="bg2"/>
                          </a:solidFill>
                        </a:rPr>
                        <a:t>Globals</a:t>
                      </a:r>
                      <a:endParaRPr lang="en-US" sz="1800" b="1" dirty="0">
                        <a:solidFill>
                          <a:schemeClr val="bg2"/>
                        </a:solidFill>
                      </a:endParaRPr>
                    </a:p>
                  </a:txBody>
                  <a:tcPr marL="82061" marR="82061" marT="41030" marB="41030" anchor="ctr">
                    <a:solidFill>
                      <a:schemeClr val="accent5">
                        <a:lumMod val="75000"/>
                      </a:schemeClr>
                    </a:solidFill>
                  </a:tcPr>
                </a:tc>
                <a:extLst>
                  <a:ext uri="{0D108BD9-81ED-4DB2-BD59-A6C34878D82A}">
                    <a16:rowId xmlns:a16="http://schemas.microsoft.com/office/drawing/2014/main" val="4001921320"/>
                  </a:ext>
                </a:extLst>
              </a:tr>
              <a:tr h="454951">
                <a:tc>
                  <a:txBody>
                    <a:bodyPr/>
                    <a:lstStyle/>
                    <a:p>
                      <a:pPr algn="ctr"/>
                      <a:r>
                        <a:rPr lang="en-US" sz="1800" b="1" dirty="0">
                          <a:solidFill>
                            <a:schemeClr val="bg2"/>
                          </a:solidFill>
                        </a:rPr>
                        <a:t>Code</a:t>
                      </a:r>
                    </a:p>
                  </a:txBody>
                  <a:tcPr marL="82061" marR="82061" marT="41030" marB="41030" anchor="ctr">
                    <a:solidFill>
                      <a:schemeClr val="accent6">
                        <a:lumMod val="75000"/>
                      </a:schemeClr>
                    </a:solidFill>
                  </a:tcPr>
                </a:tc>
                <a:extLst>
                  <a:ext uri="{0D108BD9-81ED-4DB2-BD59-A6C34878D82A}">
                    <a16:rowId xmlns:a16="http://schemas.microsoft.com/office/drawing/2014/main" val="2542423252"/>
                  </a:ext>
                </a:extLst>
              </a:tr>
            </a:tbl>
          </a:graphicData>
        </a:graphic>
      </p:graphicFrame>
      <p:grpSp>
        <p:nvGrpSpPr>
          <p:cNvPr id="15" name="Group 14">
            <a:extLst>
              <a:ext uri="{FF2B5EF4-FFF2-40B4-BE49-F238E27FC236}">
                <a16:creationId xmlns:a16="http://schemas.microsoft.com/office/drawing/2014/main" id="{6FA15AD2-B8D2-4945-A6EF-9F929D8D5A8B}"/>
              </a:ext>
            </a:extLst>
          </p:cNvPr>
          <p:cNvGrpSpPr/>
          <p:nvPr/>
        </p:nvGrpSpPr>
        <p:grpSpPr>
          <a:xfrm>
            <a:off x="5724639" y="3152479"/>
            <a:ext cx="1819159" cy="908220"/>
            <a:chOff x="5724640" y="1336039"/>
            <a:chExt cx="1819159" cy="908220"/>
          </a:xfrm>
        </p:grpSpPr>
        <p:sp>
          <p:nvSpPr>
            <p:cNvPr id="12" name="TextBox 11">
              <a:extLst>
                <a:ext uri="{FF2B5EF4-FFF2-40B4-BE49-F238E27FC236}">
                  <a16:creationId xmlns:a16="http://schemas.microsoft.com/office/drawing/2014/main" id="{57C19520-810F-B940-B0CC-B1C4DB44720E}"/>
                </a:ext>
              </a:extLst>
            </p:cNvPr>
            <p:cNvSpPr txBox="1"/>
            <p:nvPr/>
          </p:nvSpPr>
          <p:spPr>
            <a:xfrm>
              <a:off x="5724640" y="1574705"/>
              <a:ext cx="1380136" cy="430887"/>
            </a:xfrm>
            <a:prstGeom prst="rect">
              <a:avLst/>
            </a:prstGeom>
            <a:noFill/>
          </p:spPr>
          <p:txBody>
            <a:bodyPr wrap="square" rtlCol="0">
              <a:spAutoFit/>
            </a:bodyPr>
            <a:lstStyle/>
            <a:p>
              <a:pPr algn="r"/>
              <a:r>
                <a:rPr lang="en-US" sz="2200" b="1" dirty="0" err="1">
                  <a:latin typeface="Consolas" panose="020B0609020204030204" pitchFamily="49" charset="0"/>
                  <a:cs typeface="Consolas" panose="020B0609020204030204" pitchFamily="49" charset="0"/>
                </a:rPr>
                <a:t>libc.so</a:t>
              </a:r>
              <a:endParaRPr lang="en-US" sz="2200" b="1" dirty="0">
                <a:latin typeface="Consolas" panose="020B0609020204030204" pitchFamily="49" charset="0"/>
                <a:cs typeface="Consolas" panose="020B0609020204030204" pitchFamily="49" charset="0"/>
              </a:endParaRPr>
            </a:p>
          </p:txBody>
        </p:sp>
        <p:sp>
          <p:nvSpPr>
            <p:cNvPr id="13" name="Right Brace 12">
              <a:extLst>
                <a:ext uri="{FF2B5EF4-FFF2-40B4-BE49-F238E27FC236}">
                  <a16:creationId xmlns:a16="http://schemas.microsoft.com/office/drawing/2014/main" id="{878A131D-4657-8542-8260-B6CBEC4C09EF}"/>
                </a:ext>
              </a:extLst>
            </p:cNvPr>
            <p:cNvSpPr/>
            <p:nvPr/>
          </p:nvSpPr>
          <p:spPr>
            <a:xfrm rot="10800000">
              <a:off x="7104777" y="1336039"/>
              <a:ext cx="439022" cy="908220"/>
            </a:xfrm>
            <a:prstGeom prst="rightBrace">
              <a:avLst>
                <a:gd name="adj1" fmla="val 49084"/>
                <a:gd name="adj2" fmla="val 50894"/>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4B55FA6-CCF7-224E-B836-E95191841305}"/>
              </a:ext>
            </a:extLst>
          </p:cNvPr>
          <p:cNvGrpSpPr/>
          <p:nvPr/>
        </p:nvGrpSpPr>
        <p:grpSpPr>
          <a:xfrm>
            <a:off x="4724400" y="2251879"/>
            <a:ext cx="2819399" cy="908220"/>
            <a:chOff x="4724400" y="1336039"/>
            <a:chExt cx="2819399" cy="908220"/>
          </a:xfrm>
        </p:grpSpPr>
        <p:sp>
          <p:nvSpPr>
            <p:cNvPr id="17" name="TextBox 16">
              <a:extLst>
                <a:ext uri="{FF2B5EF4-FFF2-40B4-BE49-F238E27FC236}">
                  <a16:creationId xmlns:a16="http://schemas.microsoft.com/office/drawing/2014/main" id="{AD4DA088-7975-A542-AA6C-F93AE8C2B563}"/>
                </a:ext>
              </a:extLst>
            </p:cNvPr>
            <p:cNvSpPr txBox="1"/>
            <p:nvPr/>
          </p:nvSpPr>
          <p:spPr>
            <a:xfrm>
              <a:off x="4724400" y="1574705"/>
              <a:ext cx="2380376" cy="430887"/>
            </a:xfrm>
            <a:prstGeom prst="rect">
              <a:avLst/>
            </a:prstGeom>
            <a:noFill/>
          </p:spPr>
          <p:txBody>
            <a:bodyPr wrap="square" rtlCol="0">
              <a:spAutoFit/>
            </a:bodyPr>
            <a:lstStyle/>
            <a:p>
              <a:pPr algn="r"/>
              <a:r>
                <a:rPr lang="en-US" sz="2200" b="1" dirty="0" err="1">
                  <a:latin typeface="Consolas" panose="020B0609020204030204" pitchFamily="49" charset="0"/>
                  <a:cs typeface="Consolas" panose="020B0609020204030204" pitchFamily="49" charset="0"/>
                </a:rPr>
                <a:t>libpthread.so</a:t>
              </a:r>
              <a:endParaRPr lang="en-US" sz="2200" b="1" dirty="0">
                <a:latin typeface="Consolas" panose="020B0609020204030204" pitchFamily="49" charset="0"/>
                <a:cs typeface="Consolas" panose="020B0609020204030204" pitchFamily="49" charset="0"/>
              </a:endParaRPr>
            </a:p>
          </p:txBody>
        </p:sp>
        <p:sp>
          <p:nvSpPr>
            <p:cNvPr id="18" name="Right Brace 17">
              <a:extLst>
                <a:ext uri="{FF2B5EF4-FFF2-40B4-BE49-F238E27FC236}">
                  <a16:creationId xmlns:a16="http://schemas.microsoft.com/office/drawing/2014/main" id="{E1A171BE-EF87-BA42-AA51-C3E3D533B637}"/>
                </a:ext>
              </a:extLst>
            </p:cNvPr>
            <p:cNvSpPr/>
            <p:nvPr/>
          </p:nvSpPr>
          <p:spPr>
            <a:xfrm rot="10800000">
              <a:off x="7104777" y="1336039"/>
              <a:ext cx="439022" cy="908220"/>
            </a:xfrm>
            <a:prstGeom prst="rightBrace">
              <a:avLst>
                <a:gd name="adj1" fmla="val 49084"/>
                <a:gd name="adj2" fmla="val 50894"/>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9C7138E8-AEEB-5D49-AE7C-10A9ABD0D3A9}"/>
              </a:ext>
            </a:extLst>
          </p:cNvPr>
          <p:cNvGrpSpPr/>
          <p:nvPr/>
        </p:nvGrpSpPr>
        <p:grpSpPr>
          <a:xfrm>
            <a:off x="5410197" y="1331561"/>
            <a:ext cx="2133599" cy="908220"/>
            <a:chOff x="5410200" y="1336039"/>
            <a:chExt cx="2133599" cy="908220"/>
          </a:xfrm>
        </p:grpSpPr>
        <p:sp>
          <p:nvSpPr>
            <p:cNvPr id="21" name="TextBox 20">
              <a:extLst>
                <a:ext uri="{FF2B5EF4-FFF2-40B4-BE49-F238E27FC236}">
                  <a16:creationId xmlns:a16="http://schemas.microsoft.com/office/drawing/2014/main" id="{4E10891D-1E6F-B543-BC76-1C5BAD5596D8}"/>
                </a:ext>
              </a:extLst>
            </p:cNvPr>
            <p:cNvSpPr txBox="1"/>
            <p:nvPr/>
          </p:nvSpPr>
          <p:spPr>
            <a:xfrm>
              <a:off x="5410200" y="1574705"/>
              <a:ext cx="1694576" cy="430887"/>
            </a:xfrm>
            <a:prstGeom prst="rect">
              <a:avLst/>
            </a:prstGeom>
            <a:noFill/>
          </p:spPr>
          <p:txBody>
            <a:bodyPr wrap="square" rtlCol="0">
              <a:spAutoFit/>
            </a:bodyPr>
            <a:lstStyle/>
            <a:p>
              <a:pPr algn="r"/>
              <a:r>
                <a:rPr lang="en-US" sz="2200" b="1" dirty="0" err="1">
                  <a:latin typeface="Consolas" panose="020B0609020204030204" pitchFamily="49" charset="0"/>
                  <a:cs typeface="Consolas" panose="020B0609020204030204" pitchFamily="49" charset="0"/>
                </a:rPr>
                <a:t>libegg.so</a:t>
              </a:r>
              <a:endParaRPr lang="en-US" sz="2200" b="1" dirty="0">
                <a:latin typeface="Consolas" panose="020B0609020204030204" pitchFamily="49" charset="0"/>
                <a:cs typeface="Consolas" panose="020B0609020204030204" pitchFamily="49" charset="0"/>
              </a:endParaRPr>
            </a:p>
          </p:txBody>
        </p:sp>
        <p:sp>
          <p:nvSpPr>
            <p:cNvPr id="22" name="Right Brace 21">
              <a:extLst>
                <a:ext uri="{FF2B5EF4-FFF2-40B4-BE49-F238E27FC236}">
                  <a16:creationId xmlns:a16="http://schemas.microsoft.com/office/drawing/2014/main" id="{2BD4BD73-172A-D347-A7F0-5DF5FF5386CA}"/>
                </a:ext>
              </a:extLst>
            </p:cNvPr>
            <p:cNvSpPr/>
            <p:nvPr/>
          </p:nvSpPr>
          <p:spPr>
            <a:xfrm rot="10800000">
              <a:off x="7104777" y="1336039"/>
              <a:ext cx="439022" cy="908220"/>
            </a:xfrm>
            <a:prstGeom prst="rightBrace">
              <a:avLst>
                <a:gd name="adj1" fmla="val 49084"/>
                <a:gd name="adj2" fmla="val 50894"/>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21FBF83B-CE24-2641-9F92-19B9B3A03353}"/>
              </a:ext>
            </a:extLst>
          </p:cNvPr>
          <p:cNvGrpSpPr/>
          <p:nvPr/>
        </p:nvGrpSpPr>
        <p:grpSpPr>
          <a:xfrm>
            <a:off x="4724400" y="4093716"/>
            <a:ext cx="2819400" cy="908220"/>
            <a:chOff x="4724399" y="1336039"/>
            <a:chExt cx="2819400" cy="908220"/>
          </a:xfrm>
        </p:grpSpPr>
        <p:sp>
          <p:nvSpPr>
            <p:cNvPr id="24" name="TextBox 23">
              <a:extLst>
                <a:ext uri="{FF2B5EF4-FFF2-40B4-BE49-F238E27FC236}">
                  <a16:creationId xmlns:a16="http://schemas.microsoft.com/office/drawing/2014/main" id="{07103937-48B5-5749-9000-0384B616E297}"/>
                </a:ext>
              </a:extLst>
            </p:cNvPr>
            <p:cNvSpPr txBox="1"/>
            <p:nvPr/>
          </p:nvSpPr>
          <p:spPr>
            <a:xfrm>
              <a:off x="4724399" y="1574705"/>
              <a:ext cx="2380377" cy="430887"/>
            </a:xfrm>
            <a:prstGeom prst="rect">
              <a:avLst/>
            </a:prstGeom>
            <a:noFill/>
          </p:spPr>
          <p:txBody>
            <a:bodyPr wrap="square" rtlCol="0">
              <a:spAutoFit/>
            </a:bodyPr>
            <a:lstStyle/>
            <a:p>
              <a:pPr algn="r"/>
              <a:r>
                <a:rPr lang="en-US" sz="2200" dirty="0"/>
                <a:t>the executable</a:t>
              </a:r>
            </a:p>
          </p:txBody>
        </p:sp>
        <p:sp>
          <p:nvSpPr>
            <p:cNvPr id="25" name="Right Brace 24">
              <a:extLst>
                <a:ext uri="{FF2B5EF4-FFF2-40B4-BE49-F238E27FC236}">
                  <a16:creationId xmlns:a16="http://schemas.microsoft.com/office/drawing/2014/main" id="{AD440C59-1DFF-1646-A010-32FF0EFE7605}"/>
                </a:ext>
              </a:extLst>
            </p:cNvPr>
            <p:cNvSpPr/>
            <p:nvPr/>
          </p:nvSpPr>
          <p:spPr>
            <a:xfrm rot="10800000">
              <a:off x="7104777" y="1336039"/>
              <a:ext cx="439022" cy="908220"/>
            </a:xfrm>
            <a:prstGeom prst="rightBrace">
              <a:avLst>
                <a:gd name="adj1" fmla="val 49084"/>
                <a:gd name="adj2" fmla="val 50894"/>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26" name="TextBox 25">
            <a:extLst>
              <a:ext uri="{FF2B5EF4-FFF2-40B4-BE49-F238E27FC236}">
                <a16:creationId xmlns:a16="http://schemas.microsoft.com/office/drawing/2014/main" id="{EE517954-B956-F541-BF69-A49DB93B9FA8}"/>
              </a:ext>
            </a:extLst>
          </p:cNvPr>
          <p:cNvSpPr txBox="1"/>
          <p:nvPr/>
        </p:nvSpPr>
        <p:spPr>
          <a:xfrm>
            <a:off x="307737" y="1501914"/>
            <a:ext cx="4572000" cy="1107996"/>
          </a:xfrm>
          <a:prstGeom prst="rect">
            <a:avLst/>
          </a:prstGeom>
          <a:noFill/>
        </p:spPr>
        <p:txBody>
          <a:bodyPr wrap="square" rtlCol="0">
            <a:spAutoFit/>
          </a:bodyPr>
          <a:lstStyle/>
          <a:p>
            <a:pPr algn="ctr"/>
            <a:r>
              <a:rPr lang="en-US" sz="2200" dirty="0"/>
              <a:t>each shared object brings along its own code and </a:t>
            </a:r>
            <a:r>
              <a:rPr lang="en-US" sz="2200" dirty="0" err="1"/>
              <a:t>globals</a:t>
            </a:r>
            <a:r>
              <a:rPr lang="en-US" sz="2200" dirty="0"/>
              <a:t>, and they're all smooshed together in RAM.</a:t>
            </a:r>
          </a:p>
        </p:txBody>
      </p:sp>
      <p:sp>
        <p:nvSpPr>
          <p:cNvPr id="27" name="TextBox 26">
            <a:extLst>
              <a:ext uri="{FF2B5EF4-FFF2-40B4-BE49-F238E27FC236}">
                <a16:creationId xmlns:a16="http://schemas.microsoft.com/office/drawing/2014/main" id="{3F2CE290-2182-4841-86A1-86512BF54F7E}"/>
              </a:ext>
            </a:extLst>
          </p:cNvPr>
          <p:cNvSpPr txBox="1"/>
          <p:nvPr/>
        </p:nvSpPr>
        <p:spPr>
          <a:xfrm>
            <a:off x="788470" y="3337910"/>
            <a:ext cx="3774442" cy="430887"/>
          </a:xfrm>
          <a:prstGeom prst="rect">
            <a:avLst/>
          </a:prstGeom>
          <a:noFill/>
        </p:spPr>
        <p:txBody>
          <a:bodyPr wrap="square" rtlCol="0">
            <a:spAutoFit/>
          </a:bodyPr>
          <a:lstStyle/>
          <a:p>
            <a:pPr algn="ctr"/>
            <a:r>
              <a:rPr lang="en-US" sz="2200" dirty="0"/>
              <a:t>a big franken-program.</a:t>
            </a:r>
          </a:p>
        </p:txBody>
      </p:sp>
    </p:spTree>
    <p:extLst>
      <p:ext uri="{BB962C8B-B14F-4D97-AF65-F5344CB8AC3E}">
        <p14:creationId xmlns:p14="http://schemas.microsoft.com/office/powerpoint/2010/main" val="6470713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Processes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8</a:t>
            </a:fld>
            <a:endParaRPr lang="en-US"/>
          </a:p>
        </p:txBody>
      </p:sp>
    </p:spTree>
    <p:extLst>
      <p:ext uri="{BB962C8B-B14F-4D97-AF65-F5344CB8AC3E}">
        <p14:creationId xmlns:p14="http://schemas.microsoft.com/office/powerpoint/2010/main" val="263858439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1" name="Picture 30"/>
          <p:cNvPicPr>
            <a:picLocks noChangeAspect="1"/>
          </p:cNvPicPr>
          <p:nvPr/>
        </p:nvPicPr>
        <p:blipFill>
          <a:blip r:embed="rId5"/>
          <a:stretch>
            <a:fillRect/>
          </a:stretch>
        </p:blipFill>
        <p:spPr>
          <a:xfrm>
            <a:off x="6019800" y="3361430"/>
            <a:ext cx="685800" cy="348372"/>
          </a:xfrm>
          <a:prstGeom prst="rect">
            <a:avLst/>
          </a:prstGeom>
        </p:spPr>
      </p:pic>
      <p:sp>
        <p:nvSpPr>
          <p:cNvPr id="2" name="Title 1"/>
          <p:cNvSpPr>
            <a:spLocks noGrp="1"/>
          </p:cNvSpPr>
          <p:nvPr>
            <p:ph type="title"/>
          </p:nvPr>
        </p:nvSpPr>
        <p:spPr/>
        <p:txBody>
          <a:bodyPr/>
          <a:lstStyle/>
          <a:p>
            <a:r>
              <a:rPr lang="en-US" dirty="0"/>
              <a:t>All my children</a:t>
            </a:r>
          </a:p>
        </p:txBody>
      </p:sp>
      <p:sp>
        <p:nvSpPr>
          <p:cNvPr id="3" name="Content Placeholder 2"/>
          <p:cNvSpPr>
            <a:spLocks noGrp="1"/>
          </p:cNvSpPr>
          <p:nvPr>
            <p:ph idx="1"/>
          </p:nvPr>
        </p:nvSpPr>
        <p:spPr>
          <a:xfrm>
            <a:off x="152400" y="495301"/>
            <a:ext cx="8763000" cy="4571999"/>
          </a:xfrm>
        </p:spPr>
        <p:txBody>
          <a:bodyPr/>
          <a:lstStyle/>
          <a:p>
            <a:r>
              <a:rPr lang="en-US" dirty="0"/>
              <a:t>a </a:t>
            </a:r>
            <a:r>
              <a:rPr lang="en-US" b="1" dirty="0"/>
              <a:t>process</a:t>
            </a:r>
            <a:r>
              <a:rPr lang="en-US" dirty="0"/>
              <a:t> is the in-memory representation of a program, all its data, its resources (like open files), etc.</a:t>
            </a:r>
          </a:p>
          <a:p>
            <a:r>
              <a:rPr lang="en-US" dirty="0"/>
              <a:t>the OS's main responsibility is</a:t>
            </a:r>
            <a:br>
              <a:rPr lang="en-US" dirty="0"/>
            </a:br>
            <a:r>
              <a:rPr lang="en-US" b="1" dirty="0"/>
              <a:t>controlling access to resources</a:t>
            </a:r>
          </a:p>
          <a:p>
            <a:r>
              <a:rPr lang="en-US" dirty="0"/>
              <a:t>the OS wants everyone to </a:t>
            </a:r>
            <a:r>
              <a:rPr lang="en-US" b="1" dirty="0"/>
              <a:t>play nicely</a:t>
            </a:r>
          </a:p>
          <a:p>
            <a:r>
              <a:rPr lang="en-US" dirty="0"/>
              <a:t>and if they don't...</a:t>
            </a:r>
          </a:p>
          <a:p>
            <a:pPr lvl="1"/>
            <a:r>
              <a:rPr lang="en-US" dirty="0"/>
              <a:t>it's lights out for the process</a:t>
            </a:r>
          </a:p>
          <a:p>
            <a:r>
              <a:rPr lang="en-US" b="1" dirty="0" err="1"/>
              <a:t>ps</a:t>
            </a:r>
            <a:r>
              <a:rPr lang="en-US" dirty="0"/>
              <a:t> and </a:t>
            </a:r>
            <a:r>
              <a:rPr lang="en-US" b="1" dirty="0" err="1"/>
              <a:t>pstree</a:t>
            </a:r>
            <a:r>
              <a:rPr lang="en-US" dirty="0"/>
              <a:t> let you see what</a:t>
            </a:r>
            <a:br>
              <a:rPr lang="en-US" dirty="0"/>
            </a:br>
            <a:r>
              <a:rPr lang="en-US" dirty="0"/>
              <a:t>processes are running</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9</a:t>
            </a:fld>
            <a:endParaRPr lang="en-US"/>
          </a:p>
        </p:txBody>
      </p:sp>
      <p:sp>
        <p:nvSpPr>
          <p:cNvPr id="7" name="Rectangle 6"/>
          <p:cNvSpPr/>
          <p:nvPr/>
        </p:nvSpPr>
        <p:spPr>
          <a:xfrm>
            <a:off x="5295900" y="4458760"/>
            <a:ext cx="3390900" cy="60854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t>OS Kernel</a:t>
            </a:r>
          </a:p>
        </p:txBody>
      </p:sp>
      <p:grpSp>
        <p:nvGrpSpPr>
          <p:cNvPr id="27" name="Group 26"/>
          <p:cNvGrpSpPr/>
          <p:nvPr/>
        </p:nvGrpSpPr>
        <p:grpSpPr>
          <a:xfrm>
            <a:off x="5295900" y="1485900"/>
            <a:ext cx="1447800" cy="2972860"/>
            <a:chOff x="4495800" y="1485900"/>
            <a:chExt cx="1752600" cy="2972860"/>
          </a:xfrm>
        </p:grpSpPr>
        <p:grpSp>
          <p:nvGrpSpPr>
            <p:cNvPr id="16" name="Group 15"/>
            <p:cNvGrpSpPr/>
            <p:nvPr/>
          </p:nvGrpSpPr>
          <p:grpSpPr>
            <a:xfrm>
              <a:off x="4495800" y="1485900"/>
              <a:ext cx="1752600" cy="2536923"/>
              <a:chOff x="4495800" y="1619190"/>
              <a:chExt cx="1752600" cy="2536923"/>
            </a:xfrm>
          </p:grpSpPr>
          <p:sp>
            <p:nvSpPr>
              <p:cNvPr id="8" name="Rectangle 7"/>
              <p:cNvSpPr/>
              <p:nvPr/>
            </p:nvSpPr>
            <p:spPr>
              <a:xfrm>
                <a:off x="4495800" y="3394113"/>
                <a:ext cx="1752600" cy="7620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9" name="Rectangle 8"/>
              <p:cNvSpPr/>
              <p:nvPr/>
            </p:nvSpPr>
            <p:spPr>
              <a:xfrm>
                <a:off x="4495800" y="2024633"/>
                <a:ext cx="1752600" cy="136948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t>Memory</a:t>
                </a:r>
              </a:p>
            </p:txBody>
          </p:sp>
          <p:sp>
            <p:nvSpPr>
              <p:cNvPr id="15" name="TextBox 14"/>
              <p:cNvSpPr txBox="1"/>
              <p:nvPr/>
            </p:nvSpPr>
            <p:spPr>
              <a:xfrm>
                <a:off x="4495800" y="1619190"/>
                <a:ext cx="1752600" cy="400110"/>
              </a:xfrm>
              <a:prstGeom prst="rect">
                <a:avLst/>
              </a:prstGeom>
              <a:noFill/>
              <a:ln>
                <a:noFill/>
              </a:ln>
            </p:spPr>
            <p:txBody>
              <a:bodyPr wrap="square" rtlCol="0">
                <a:spAutoFit/>
              </a:bodyPr>
              <a:lstStyle/>
              <a:p>
                <a:pPr algn="ctr"/>
                <a:r>
                  <a:rPr lang="en-US" sz="2000" b="1" dirty="0"/>
                  <a:t>Process 1</a:t>
                </a:r>
              </a:p>
            </p:txBody>
          </p:sp>
        </p:grpSp>
        <p:grpSp>
          <p:nvGrpSpPr>
            <p:cNvPr id="23" name="Group 22"/>
            <p:cNvGrpSpPr/>
            <p:nvPr/>
          </p:nvGrpSpPr>
          <p:grpSpPr>
            <a:xfrm>
              <a:off x="4953000" y="4000500"/>
              <a:ext cx="838200" cy="458260"/>
              <a:chOff x="4953000" y="4000500"/>
              <a:chExt cx="838200" cy="458260"/>
            </a:xfrm>
          </p:grpSpPr>
          <p:sp>
            <p:nvSpPr>
              <p:cNvPr id="21" name="Arrow: Down 20"/>
              <p:cNvSpPr/>
              <p:nvPr/>
            </p:nvSpPr>
            <p:spPr>
              <a:xfrm>
                <a:off x="4953000" y="4022823"/>
                <a:ext cx="304800" cy="43593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2" name="Arrow: Down 21"/>
              <p:cNvSpPr/>
              <p:nvPr/>
            </p:nvSpPr>
            <p:spPr>
              <a:xfrm flipV="1">
                <a:off x="5486400" y="4000500"/>
                <a:ext cx="304800" cy="43593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grpSp>
      <p:grpSp>
        <p:nvGrpSpPr>
          <p:cNvPr id="28" name="Group 27"/>
          <p:cNvGrpSpPr/>
          <p:nvPr/>
        </p:nvGrpSpPr>
        <p:grpSpPr>
          <a:xfrm>
            <a:off x="7239000" y="1485900"/>
            <a:ext cx="1447800" cy="2972860"/>
            <a:chOff x="6934200" y="1485900"/>
            <a:chExt cx="1752600" cy="2972860"/>
          </a:xfrm>
        </p:grpSpPr>
        <p:grpSp>
          <p:nvGrpSpPr>
            <p:cNvPr id="17" name="Group 16"/>
            <p:cNvGrpSpPr/>
            <p:nvPr/>
          </p:nvGrpSpPr>
          <p:grpSpPr>
            <a:xfrm>
              <a:off x="6934200" y="1485900"/>
              <a:ext cx="1752600" cy="2536923"/>
              <a:chOff x="4495800" y="1619190"/>
              <a:chExt cx="1752600" cy="2536923"/>
            </a:xfrm>
          </p:grpSpPr>
          <p:sp>
            <p:nvSpPr>
              <p:cNvPr id="18" name="Rectangle 17"/>
              <p:cNvSpPr/>
              <p:nvPr/>
            </p:nvSpPr>
            <p:spPr>
              <a:xfrm>
                <a:off x="4495800" y="3394113"/>
                <a:ext cx="1752600" cy="762000"/>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t>Code</a:t>
                </a:r>
              </a:p>
            </p:txBody>
          </p:sp>
          <p:sp>
            <p:nvSpPr>
              <p:cNvPr id="19" name="Rectangle 18"/>
              <p:cNvSpPr/>
              <p:nvPr/>
            </p:nvSpPr>
            <p:spPr>
              <a:xfrm>
                <a:off x="4495800" y="2024633"/>
                <a:ext cx="1752600" cy="136948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t>Memory</a:t>
                </a:r>
              </a:p>
            </p:txBody>
          </p:sp>
          <p:sp>
            <p:nvSpPr>
              <p:cNvPr id="20" name="TextBox 19"/>
              <p:cNvSpPr txBox="1"/>
              <p:nvPr/>
            </p:nvSpPr>
            <p:spPr>
              <a:xfrm>
                <a:off x="4495800" y="1619190"/>
                <a:ext cx="1752600" cy="400110"/>
              </a:xfrm>
              <a:prstGeom prst="rect">
                <a:avLst/>
              </a:prstGeom>
              <a:noFill/>
              <a:ln>
                <a:noFill/>
              </a:ln>
            </p:spPr>
            <p:txBody>
              <a:bodyPr wrap="square" rtlCol="0">
                <a:spAutoFit/>
              </a:bodyPr>
              <a:lstStyle/>
              <a:p>
                <a:pPr algn="ctr"/>
                <a:r>
                  <a:rPr lang="en-US" sz="2000" b="1" dirty="0"/>
                  <a:t>Process 2</a:t>
                </a:r>
              </a:p>
            </p:txBody>
          </p:sp>
        </p:grpSp>
        <p:grpSp>
          <p:nvGrpSpPr>
            <p:cNvPr id="24" name="Group 23"/>
            <p:cNvGrpSpPr/>
            <p:nvPr/>
          </p:nvGrpSpPr>
          <p:grpSpPr>
            <a:xfrm>
              <a:off x="7391400" y="4000500"/>
              <a:ext cx="838200" cy="458260"/>
              <a:chOff x="4953000" y="4000500"/>
              <a:chExt cx="838200" cy="458260"/>
            </a:xfrm>
          </p:grpSpPr>
          <p:sp>
            <p:nvSpPr>
              <p:cNvPr id="25" name="Arrow: Down 24"/>
              <p:cNvSpPr/>
              <p:nvPr/>
            </p:nvSpPr>
            <p:spPr>
              <a:xfrm>
                <a:off x="4953000" y="4022823"/>
                <a:ext cx="304800" cy="43593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6" name="Arrow: Down 25"/>
              <p:cNvSpPr/>
              <p:nvPr/>
            </p:nvSpPr>
            <p:spPr>
              <a:xfrm flipV="1">
                <a:off x="5486400" y="4000500"/>
                <a:ext cx="304800" cy="43593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grpSp>
      <p:pic>
        <p:nvPicPr>
          <p:cNvPr id="32" name="Picture 3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0405564">
            <a:off x="5268416" y="3175681"/>
            <a:ext cx="810342" cy="810342"/>
          </a:xfrm>
          <a:prstGeom prst="rect">
            <a:avLst/>
          </a:prstGeom>
        </p:spPr>
      </p:pic>
      <p:sp>
        <p:nvSpPr>
          <p:cNvPr id="33" name="Speech Bubble: Oval 32"/>
          <p:cNvSpPr/>
          <p:nvPr/>
        </p:nvSpPr>
        <p:spPr>
          <a:xfrm>
            <a:off x="2435945" y="4219528"/>
            <a:ext cx="2067339" cy="962602"/>
          </a:xfrm>
          <a:prstGeom prst="wedgeEllipseCallout">
            <a:avLst>
              <a:gd name="adj1" fmla="val 86187"/>
              <a:gd name="adj2" fmla="val 13024"/>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800" b="1" dirty="0"/>
              <a:t>HEY! NO TOUCHING!</a:t>
            </a:r>
          </a:p>
        </p:txBody>
      </p:sp>
      <p:sp>
        <p:nvSpPr>
          <p:cNvPr id="34" name="Speech Bubble: Oval 33"/>
          <p:cNvSpPr/>
          <p:nvPr/>
        </p:nvSpPr>
        <p:spPr>
          <a:xfrm>
            <a:off x="3747936" y="3709802"/>
            <a:ext cx="1312308" cy="579008"/>
          </a:xfrm>
          <a:prstGeom prst="wedgeEllipseCallout">
            <a:avLst>
              <a:gd name="adj1" fmla="val 66470"/>
              <a:gd name="adj2" fmla="val -3046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400" dirty="0"/>
              <a:t>Ugh, I'm dead.</a:t>
            </a:r>
          </a:p>
        </p:txBody>
      </p:sp>
      <p:pic>
        <p:nvPicPr>
          <p:cNvPr id="10" name="Final-Fantasy-VII-sound-enemy-death-wmv-yoodownload.com.mp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7"/>
          <a:stretch>
            <a:fillRect/>
          </a:stretch>
        </p:blipFill>
        <p:spPr>
          <a:xfrm>
            <a:off x="9708016" y="4133301"/>
            <a:ext cx="812800" cy="812800"/>
          </a:xfrm>
          <a:prstGeom prst="rect">
            <a:avLst/>
          </a:prstGeom>
        </p:spPr>
      </p:pic>
    </p:spTree>
    <p:extLst>
      <p:ext uri="{BB962C8B-B14F-4D97-AF65-F5344CB8AC3E}">
        <p14:creationId xmlns:p14="http://schemas.microsoft.com/office/powerpoint/2010/main" val="29549535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par>
                          <p:cTn id="31" fill="hold">
                            <p:stCondLst>
                              <p:cond delay="0"/>
                            </p:stCondLst>
                            <p:childTnLst>
                              <p:par>
                                <p:cTn id="32" presetID="63" presetClass="path" presetSubtype="0" fill="hold" nodeType="afterEffect">
                                  <p:stCondLst>
                                    <p:cond delay="0"/>
                                  </p:stCondLst>
                                  <p:childTnLst>
                                    <p:animMotion origin="layout" path="M -0.00833 -0.00639 L 0.05643 -0.00639 " pathEditMode="relative" rAng="0" ptsTypes="AA">
                                      <p:cBhvr>
                                        <p:cTn id="33" dur="1000" fill="hold"/>
                                        <p:tgtEl>
                                          <p:spTgt spid="31"/>
                                        </p:tgtEl>
                                        <p:attrNameLst>
                                          <p:attrName>ppt_x</p:attrName>
                                          <p:attrName>ppt_y</p:attrName>
                                        </p:attrNameLst>
                                      </p:cBhvr>
                                      <p:rCtr x="3229" y="0"/>
                                    </p:animMotion>
                                  </p:childTnLst>
                                </p:cTn>
                              </p:par>
                            </p:childTnLst>
                          </p:cTn>
                        </p:par>
                        <p:par>
                          <p:cTn id="34" fill="hold">
                            <p:stCondLst>
                              <p:cond delay="1000"/>
                            </p:stCondLst>
                            <p:childTnLst>
                              <p:par>
                                <p:cTn id="35" presetID="1" presetClass="entr" presetSubtype="0" fill="hold" grpId="0" nodeType="after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grpId="0" nodeType="afterEffect">
                                  <p:stCondLst>
                                    <p:cond delay="0"/>
                                  </p:stCondLst>
                                  <p:childTnLst>
                                    <p:set>
                                      <p:cBhvr>
                                        <p:cTn id="47" dur="1" fill="hold">
                                          <p:stCondLst>
                                            <p:cond delay="0"/>
                                          </p:stCondLst>
                                        </p:cTn>
                                        <p:tgtEl>
                                          <p:spTgt spid="34"/>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mediacall" presetSubtype="0" fill="hold" nodeType="clickEffect">
                                  <p:stCondLst>
                                    <p:cond delay="0"/>
                                  </p:stCondLst>
                                  <p:childTnLst>
                                    <p:cmd type="call" cmd="playFrom(0.0)">
                                      <p:cBhvr>
                                        <p:cTn id="51" dur="1671" fill="hold"/>
                                        <p:tgtEl>
                                          <p:spTgt spid="10"/>
                                        </p:tgtEl>
                                      </p:cBhvr>
                                    </p:cmd>
                                  </p:childTnLst>
                                </p:cTn>
                              </p:par>
                              <p:par>
                                <p:cTn id="52" presetID="1" presetClass="exit" presetSubtype="0" fill="hold" grpId="1" nodeType="withEffect">
                                  <p:stCondLst>
                                    <p:cond delay="0"/>
                                  </p:stCondLst>
                                  <p:childTnLst>
                                    <p:set>
                                      <p:cBhvr>
                                        <p:cTn id="53" dur="1" fill="hold">
                                          <p:stCondLst>
                                            <p:cond delay="0"/>
                                          </p:stCondLst>
                                        </p:cTn>
                                        <p:tgtEl>
                                          <p:spTgt spid="34"/>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500"/>
                                        <p:tgtEl>
                                          <p:spTgt spid="27"/>
                                        </p:tgtEl>
                                      </p:cBhvr>
                                    </p:animEffect>
                                    <p:set>
                                      <p:cBhvr>
                                        <p:cTn id="56" dur="1" fill="hold">
                                          <p:stCondLst>
                                            <p:cond delay="499"/>
                                          </p:stCondLst>
                                        </p:cTn>
                                        <p:tgtEl>
                                          <p:spTgt spid="27"/>
                                        </p:tgtEl>
                                        <p:attrNameLst>
                                          <p:attrName>style.visibility</p:attrName>
                                        </p:attrNameLst>
                                      </p:cBhvr>
                                      <p:to>
                                        <p:strVal val="hidden"/>
                                      </p:to>
                                    </p:set>
                                  </p:childTnLst>
                                </p:cTn>
                              </p:par>
                              <p:par>
                                <p:cTn id="57" presetID="10" presetClass="exit" presetSubtype="0" fill="hold" nodeType="withEffect">
                                  <p:stCondLst>
                                    <p:cond delay="0"/>
                                  </p:stCondLst>
                                  <p:childTnLst>
                                    <p:animEffect transition="out" filter="fade">
                                      <p:cBhvr>
                                        <p:cTn id="58" dur="500"/>
                                        <p:tgtEl>
                                          <p:spTgt spid="32"/>
                                        </p:tgtEl>
                                      </p:cBhvr>
                                    </p:animEffect>
                                    <p:set>
                                      <p:cBhvr>
                                        <p:cTn id="59" dur="1" fill="hold">
                                          <p:stCondLst>
                                            <p:cond delay="499"/>
                                          </p:stCondLst>
                                        </p:cTn>
                                        <p:tgtEl>
                                          <p:spTgt spid="32"/>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500"/>
                                        <p:tgtEl>
                                          <p:spTgt spid="31"/>
                                        </p:tgtEl>
                                      </p:cBhvr>
                                    </p:animEffect>
                                    <p:set>
                                      <p:cBhvr>
                                        <p:cTn id="62" dur="1" fill="hold">
                                          <p:stCondLst>
                                            <p:cond delay="499"/>
                                          </p:stCondLst>
                                        </p:cTn>
                                        <p:tgtEl>
                                          <p:spTgt spid="31"/>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7" restart="whenNotActive" fill="hold" evtFilter="cancelBubble" nodeType="interactiveSeq">
                <p:stCondLst>
                  <p:cond evt="onClick" delay="0">
                    <p:tgtEl>
                      <p:spTgt spid="10"/>
                    </p:tgtEl>
                  </p:cond>
                </p:stCondLst>
                <p:endSync evt="end" delay="0">
                  <p:rtn val="all"/>
                </p:endSync>
                <p:childTnLst>
                  <p:par>
                    <p:cTn id="68" fill="hold">
                      <p:stCondLst>
                        <p:cond delay="0"/>
                      </p:stCondLst>
                      <p:childTnLst>
                        <p:par>
                          <p:cTn id="69" fill="hold">
                            <p:stCondLst>
                              <p:cond delay="0"/>
                            </p:stCondLst>
                            <p:childTnLst>
                              <p:par>
                                <p:cTn id="70" presetID="1" presetClass="mediacall" presetSubtype="0" fill="hold" nodeType="clickEffect">
                                  <p:stCondLst>
                                    <p:cond delay="0"/>
                                  </p:stCondLst>
                                  <p:childTnLst>
                                    <p:cmd type="call" cmd="playFrom(0.0)">
                                      <p:cBhvr>
                                        <p:cTn id="71" dur="1671" fill="hold"/>
                                        <p:tgtEl>
                                          <p:spTgt spid="10"/>
                                        </p:tgtEl>
                                      </p:cBhvr>
                                    </p:cmd>
                                  </p:childTnLst>
                                </p:cTn>
                              </p:par>
                            </p:childTnLst>
                          </p:cTn>
                        </p:par>
                      </p:childTnLst>
                    </p:cTn>
                  </p:par>
                </p:childTnLst>
              </p:cTn>
              <p:nextCondLst>
                <p:cond evt="onClick" delay="0">
                  <p:tgtEl>
                    <p:spTgt spid="10"/>
                  </p:tgtEl>
                </p:cond>
              </p:nextCondLst>
            </p:seq>
            <p:audio>
              <p:cMediaNode vol="80000">
                <p:cTn id="72" fill="hold" display="0">
                  <p:stCondLst>
                    <p:cond delay="indefinite"/>
                  </p:stCondLst>
                  <p:endCondLst>
                    <p:cond evt="onStopAudio" delay="0">
                      <p:tgtEl>
                        <p:sldTgt/>
                      </p:tgtEl>
                    </p:cond>
                  </p:endCondLst>
                </p:cTn>
                <p:tgtEl>
                  <p:spTgt spid="10"/>
                </p:tgtEl>
              </p:cMediaNode>
            </p:audio>
          </p:childTnLst>
        </p:cTn>
      </p:par>
    </p:tnLst>
    <p:bldLst>
      <p:bldP spid="3" grpId="0" uiExpand="1" build="p" bldLvl="5"/>
      <p:bldP spid="33" grpId="0" animBg="1"/>
      <p:bldP spid="34" grpId="0" animBg="1"/>
      <p:bldP spid="34" grpId="1" animBg="1"/>
    </p:bldLst>
  </p:timing>
</p:sld>
</file>

<file path=ppt/theme/theme1.xml><?xml version="1.0" encoding="utf-8"?>
<a:theme xmlns:a="http://schemas.openxmlformats.org/drawingml/2006/main" name="1_02 - C - Basics">
  <a:themeElements>
    <a:clrScheme name="Custom 2">
      <a:dk1>
        <a:srgbClr val="000000"/>
      </a:dk1>
      <a:lt1>
        <a:srgbClr val="FFFFFF"/>
      </a:lt1>
      <a:dk2>
        <a:srgbClr val="3B481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Segoe WP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lides_fall_2017" id="{93D034CE-FEB5-4D4D-96F7-6B7F8A5EB99A}" vid="{194AE869-5029-ED49-81EA-C574BDDBE6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02 - C - Basics</Template>
  <TotalTime>5394</TotalTime>
  <Words>1974</Words>
  <Application>Microsoft Macintosh PowerPoint</Application>
  <PresentationFormat>On-screen Show (16:10)</PresentationFormat>
  <Paragraphs>397</Paragraphs>
  <Slides>23</Slides>
  <Notes>18</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Consolas</vt:lpstr>
      <vt:lpstr>Courier New</vt:lpstr>
      <vt:lpstr>Segoe UI</vt:lpstr>
      <vt:lpstr>Segoe WP Semibold</vt:lpstr>
      <vt:lpstr>Trebuchet MS</vt:lpstr>
      <vt:lpstr>Wingdings</vt:lpstr>
      <vt:lpstr>1_02 - C - Basics</vt:lpstr>
      <vt:lpstr>Programs – Loading and Running an Executable</vt:lpstr>
      <vt:lpstr>Class announcements</vt:lpstr>
      <vt:lpstr>Executables and Loading</vt:lpstr>
      <vt:lpstr>What the heck is in an executable file?</vt:lpstr>
      <vt:lpstr>Executable formats</vt:lpstr>
      <vt:lpstr>Hatching the egg</vt:lpstr>
      <vt:lpstr>Dynamic linking</vt:lpstr>
      <vt:lpstr>Processes</vt:lpstr>
      <vt:lpstr>All my children</vt:lpstr>
      <vt:lpstr>Stuck in your teeth</vt:lpstr>
      <vt:lpstr>Address Spaces</vt:lpstr>
      <vt:lpstr>Virtual Memory</vt:lpstr>
      <vt:lpstr>Virtual memory</vt:lpstr>
      <vt:lpstr>How…?</vt:lpstr>
      <vt:lpstr>Shattered memories</vt:lpstr>
      <vt:lpstr>One process's address space</vt:lpstr>
      <vt:lpstr>Looking at a process's memory map</vt:lpstr>
      <vt:lpstr>Honey, I blew up the heap</vt:lpstr>
      <vt:lpstr>Calling Conventions Cause otherwise we'll run out of time next class</vt:lpstr>
      <vt:lpstr>So I just met you I'm sorry</vt:lpstr>
      <vt:lpstr>What is a calling convention?</vt:lpstr>
      <vt:lpstr>Universal* truths</vt:lpstr>
      <vt:lpstr>The general idea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 Basics</dc:title>
  <dc:creator>me</dc:creator>
  <cp:lastModifiedBy>Billingsley, Jarrett F</cp:lastModifiedBy>
  <cp:revision>215</cp:revision>
  <dcterms:created xsi:type="dcterms:W3CDTF">2017-01-24T02:14:22Z</dcterms:created>
  <dcterms:modified xsi:type="dcterms:W3CDTF">2025-10-14T14:46:06Z</dcterms:modified>
</cp:coreProperties>
</file>